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7772400" cy="10058400"/>
  <p:notesSz cx="6858000" cy="9144000"/>
  <p:embeddedFontLst>
    <p:embeddedFont>
      <p:font typeface="Lexend" panose="020B0604020202020204" charset="0"/>
      <p:regular r:id="rId23"/>
      <p:bold r:id="rId24"/>
    </p:embeddedFont>
    <p:embeddedFont>
      <p:font typeface="Lexend Black" panose="020B0604020202020204" charset="0"/>
      <p:bold r:id="rId25"/>
    </p:embeddedFont>
    <p:embeddedFont>
      <p:font typeface="Lexend ExtraBold" panose="020B0604020202020204" charset="0"/>
      <p:bold r:id="rId26"/>
    </p:embeddedFont>
    <p:embeddedFont>
      <p:font typeface="Lexend Medium" panose="020B0604020202020204" charset="0"/>
      <p:regular r:id="rId27"/>
      <p:bold r:id="rId28"/>
    </p:embeddedFont>
    <p:embeddedFont>
      <p:font typeface="Lexend SemiBold"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632" y="4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ef72aabf02_0_2: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ef72aabf0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ef79d27a9d_0_2: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ef79d27a9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ef79d27a9d_0_25: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ef79d27a9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ef79d27a9d_0_17: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ef79d27a9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ef7a88cff3_0_2: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ef7a88cff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ef87a23512_0_12: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ef87a2351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f87a23512_0_29: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f87a2351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fcee3e50c_0_2: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efcee3e50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efcee3e50c_0_36: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efcee3e50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efcee3e50c_0_10: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efcee3e50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ef72aabf02_0_52: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ef72aabf0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f7b6bb02bb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f7b6bb02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ef72aabf02_0_29: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ef72aabf0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f7b6bb02bb_0_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f7b6bb02b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ef72aabf02_0_24: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ef72aabf0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ef87a23512_0_4: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ef87a2351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ef72aabf02_0_4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ef72aabf0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f72aabf02_0_77: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f72aabf0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f79d27a9d_0_10: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ef79d27a9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600" cy="7226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hyperlink" Target="https://www.fflamerica.com/quote" TargetMode="External"/><Relationship Id="rId7"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hyperlink" Target="https://agents.ethoslife.com/login/?_gl=1*1xfbecg*_up*MQ..&amp;gclid=CjwKCAiAnL-sBhBnEiwAJRGigtzvQBkfQABNYYQzJ36MFjGtYRnEX2GKes4VxmnGcbmExhX7LrJcyhoCubwQAvD_BwE" TargetMode="External"/><Relationship Id="rId4" Type="http://schemas.openxmlformats.org/officeDocument/2006/relationships/hyperlink" Target="https://producer.mutualofomaha.com/enterprise/portal/home/welcome/!ut/p/z1/04_Sj9CPykssy0xPLMnMz0vMAfIjo8zind0dPUzMfQwM3J2NzA0cDbw9vNzcDQwNXA30wwkpiAJKG-AAjgb6XoQUAF1gVOTr7JuuH1WQWJKhm5mXlq8fUZBfVJKYE5-Tn55fWgJ0RBTYGLgzLEyNXMDOsDA1NTY28DSDKsBjT0FuRJVPWrAnALWPZeE!/dz/d5/L2dBISEvZ0FBIS9nQSEh/?id_token=eyJraWQiOiJTc2o1SHZRNkwzaWRsVkRPQmw4V1JucHFlNmZUM3ZibWF6bDdVVmZQNnZzIiwiYWxnIjoiUlMyNTYifQ.eyJzdWIiOiIwMHU2OHBpd2xjdkt2dnd4TDRoNyIsIm5hbWUiOiJBTkRSRVcgUElORURBIiwiZW1haWwiOiJBTkRSRVcuUElORURBQEZJREVMSVRZRkwuQ09NIiwidmVyIjoxLCJpc3MiOiJodHRwczovL2xvZ2luLm11dHVhbG9mb21haGEuY29tL29hdXRoMi9hdXNmNTRubHVFVzE2UkdRbTRoNiIsImF1ZCI6IjBvYXZjbGJ2Y1ROSHU0QnB6NGg2IiwiaWF0IjoxNzAwNjY0NTQzLCJleHAiOjE3MDA2NjgxNDMsImp0aSI6IklELm1Bcm5wZmQ1QjZUMURSLWhGSDhYRVpvWTItb1FMTDlMdW9iSUNWYXp6MjAiLCJhbXIiOlsic21zIiwibWZhIiwicHdkIl0sImlkcCI6IjBvYXZmamJpY2hmR0tFc3plNGg2IiwicHJlZmVycmVkX3VzZXJuYW1lIjoiQXBpbmVkYTNAbG9naW4ubXV0dWFsb2ZvbWFoYS5jb20iLCJhdXRoX3RpbWUiOjE3MDA2NjQzNTAsImF0X2hhc2giOiJTdF8yOGFBZ3pWTU5yMms5MFp0ckxnIiwibGFzdE5hbWUiOiJQSU5FREEiLCJmaXJzdE5hbWUiOiJBTkRSRVciLCJlbnRpdGxlbWVudHNfUHJvZHVjZXIiOlsiMTExODg2MyJdLCJ1c2VyaWQiOiJBcGluZWRhMyJ9.kMfpq5UYJGIqGIUElo0LzHa--6npxkjsJNWAD50RD9BdBDVlXzycVIqRnDx37TS9pdhxsUp_jyoVHnELFdX9ka3cIeCUBIe64qT1L8OpXa-Q49Ph3KDUd_evD0ScCYBSl7Ywu0aUGy34Hgf0kDI7vps92BVqHfwp_BIHbUQp5MpmVu54rlOEIU2guKg1euWSprx-bL3h_Sj8jxbQxUucdDdPd3gxnpkqFHJhwDzH6Qgg-3rqtp3-O-E9LLXN0JFV4JIQqSH7xb7n-qFJlSr4LTrcMsdKGGzqn4P3ZCkRrsVTt_9ek9IGhylnPFz4gVK9AxNNeX_1uNSUXCHitVkZEA"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slide" Target="slide16.xml"/><Relationship Id="rId4" Type="http://schemas.openxmlformats.org/officeDocument/2006/relationships/hyperlink" Target="https://agents.ethoslife.com/login/?_gl=1*1xfbecg*_up*MQ..&amp;gclid=CjwKCAiAnL-sBhBnEiwAJRGigtzvQBkfQABNYYQzJ36MFjGtYRnEX2GKes4VxmnGcbmExhX7LrJcyhoCubwQAvD_BwE"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slide" Target="slide17.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hyperlink" Target="https://meet.google.com/?pli=1" TargetMode="External"/><Relationship Id="rId7" Type="http://schemas.openxmlformats.org/officeDocument/2006/relationships/hyperlink" Target="https://agents.ethoslife.com/login/?_gl=1*1xfbecg*_up*MQ..&amp;gclid=CjwKCAiAnL-sBhBnEiwAJRGigtzvQBkfQABNYYQzJ36MFjGtYRnEX2GKes4VxmnGcbmExhX7LrJcyhoCubwQAvD_Bw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producer.mutualofomaha.com/enterprise/portal/home/welcome/!ut/p/z1/04_Sj9CPykssy0xPLMnMz0vMAfIjo8zind0dPUzMfQwM3J2NzA0cDbw9vNzcDQwNXA30wwkpiAJKG-AAjgb6XoQUAF1gVOTr7JuuH1WQWJKhm5mXlq8fUZBfVJKYE5-Tn55fWgJ0RBTYGLgzLEyNXMDOsDA1NTY28DSDKsBjT0FuRJVPWrAnALWPZeE!/dz/d5/L2dBISEvZ0FBIS9nQSEh/?id_token=eyJraWQiOiJTc2o1SHZRNkwzaWRsVkRPQmw4V1JucHFlNmZUM3ZibWF6bDdVVmZQNnZzIiwiYWxnIjoiUlMyNTYifQ.eyJzdWIiOiIwMHU2OHBpd2xjdkt2dnd4TDRoNyIsIm5hbWUiOiJBTkRSRVcgUElORURBIiwiZW1haWwiOiJBTkRSRVcuUElORURBQEZJREVMSVRZRkwuQ09NIiwidmVyIjoxLCJpc3MiOiJodHRwczovL2xvZ2luLm11dHVhbG9mb21haGEuY29tL29hdXRoMi9hdXNmNTRubHVFVzE2UkdRbTRoNiIsImF1ZCI6IjBvYXZjbGJ2Y1ROSHU0QnB6NGg2IiwiaWF0IjoxNzAwNjY0NTQzLCJleHAiOjE3MDA2NjgxNDMsImp0aSI6IklELm1Bcm5wZmQ1QjZUMURSLWhGSDhYRVpvWTItb1FMTDlMdW9iSUNWYXp6MjAiLCJhbXIiOlsic21zIiwibWZhIiwicHdkIl0sImlkcCI6IjBvYXZmamJpY2hmR0tFc3plNGg2IiwicHJlZmVycmVkX3VzZXJuYW1lIjoiQXBpbmVkYTNAbG9naW4ubXV0dWFsb2ZvbWFoYS5jb20iLCJhdXRoX3RpbWUiOjE3MDA2NjQzNTAsImF0X2hhc2giOiJTdF8yOGFBZ3pWTU5yMms5MFp0ckxnIiwibGFzdE5hbWUiOiJQSU5FREEiLCJmaXJzdE5hbWUiOiJBTkRSRVciLCJlbnRpdGxlbWVudHNfUHJvZHVjZXIiOlsiMTExODg2MyJdLCJ1c2VyaWQiOiJBcGluZWRhMyJ9.kMfpq5UYJGIqGIUElo0LzHa--6npxkjsJNWAD50RD9BdBDVlXzycVIqRnDx37TS9pdhxsUp_jyoVHnELFdX9ka3cIeCUBIe64qT1L8OpXa-Q49Ph3KDUd_evD0ScCYBSl7Ywu0aUGy34Hgf0kDI7vps92BVqHfwp_BIHbUQp5MpmVu54rlOEIU2guKg1euWSprx-bL3h_Sj8jxbQxUucdDdPd3gxnpkqFHJhwDzH6Qgg-3rqtp3-O-E9LLXN0JFV4JIQqSH7xb7n-qFJlSr4LTrcMsdKGGzqn4P3ZCkRrsVTt_9ek9IGhylnPFz4gVK9AxNNeX_1uNSUXCHitVkZEA" TargetMode="External"/><Relationship Id="rId5" Type="http://schemas.openxmlformats.org/officeDocument/2006/relationships/slide" Target="slide13.xml"/><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slide" Target="slide20.xml"/><Relationship Id="rId4" Type="http://schemas.openxmlformats.org/officeDocument/2006/relationships/slide" Target="slide19.xml"/></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6.xml"/><Relationship Id="rId7"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0" y="5686287"/>
            <a:ext cx="7772400" cy="4371975"/>
          </a:xfrm>
          <a:prstGeom prst="rect">
            <a:avLst/>
          </a:prstGeom>
          <a:noFill/>
          <a:ln>
            <a:noFill/>
          </a:ln>
        </p:spPr>
      </p:pic>
      <p:sp>
        <p:nvSpPr>
          <p:cNvPr id="55" name="Google Shape;55;p13"/>
          <p:cNvSpPr/>
          <p:nvPr/>
        </p:nvSpPr>
        <p:spPr>
          <a:xfrm>
            <a:off x="100" y="4371975"/>
            <a:ext cx="7772400" cy="1314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rgbClr val="FF0000"/>
                </a:solidFill>
                <a:latin typeface="Lexend Black"/>
                <a:ea typeface="Lexend Black"/>
                <a:cs typeface="Lexend Black"/>
                <a:sym typeface="Lexend Black"/>
              </a:rPr>
              <a:t>U</a:t>
            </a:r>
            <a:r>
              <a:rPr lang="en" sz="2800">
                <a:solidFill>
                  <a:srgbClr val="FF9900"/>
                </a:solidFill>
                <a:latin typeface="Lexend Black"/>
                <a:ea typeface="Lexend Black"/>
                <a:cs typeface="Lexend Black"/>
                <a:sym typeface="Lexend Black"/>
              </a:rPr>
              <a:t>L</a:t>
            </a:r>
            <a:r>
              <a:rPr lang="en" sz="2800">
                <a:solidFill>
                  <a:srgbClr val="FFFF00"/>
                </a:solidFill>
                <a:latin typeface="Lexend Black"/>
                <a:ea typeface="Lexend Black"/>
                <a:cs typeface="Lexend Black"/>
                <a:sym typeface="Lexend Black"/>
              </a:rPr>
              <a:t>T</a:t>
            </a:r>
            <a:r>
              <a:rPr lang="en" sz="2800">
                <a:solidFill>
                  <a:srgbClr val="00FF00"/>
                </a:solidFill>
                <a:latin typeface="Lexend Black"/>
                <a:ea typeface="Lexend Black"/>
                <a:cs typeface="Lexend Black"/>
                <a:sym typeface="Lexend Black"/>
              </a:rPr>
              <a:t>I</a:t>
            </a:r>
            <a:r>
              <a:rPr lang="en" sz="2800">
                <a:solidFill>
                  <a:srgbClr val="00FFFF"/>
                </a:solidFill>
                <a:latin typeface="Lexend Black"/>
                <a:ea typeface="Lexend Black"/>
                <a:cs typeface="Lexend Black"/>
                <a:sym typeface="Lexend Black"/>
              </a:rPr>
              <a:t>M</a:t>
            </a:r>
            <a:r>
              <a:rPr lang="en" sz="2800">
                <a:solidFill>
                  <a:srgbClr val="4A86E8"/>
                </a:solidFill>
                <a:latin typeface="Lexend Black"/>
                <a:ea typeface="Lexend Black"/>
                <a:cs typeface="Lexend Black"/>
                <a:sym typeface="Lexend Black"/>
              </a:rPr>
              <a:t>A</a:t>
            </a:r>
            <a:r>
              <a:rPr lang="en" sz="2800">
                <a:solidFill>
                  <a:srgbClr val="9900FF"/>
                </a:solidFill>
                <a:latin typeface="Lexend Black"/>
                <a:ea typeface="Lexend Black"/>
                <a:cs typeface="Lexend Black"/>
                <a:sym typeface="Lexend Black"/>
              </a:rPr>
              <a:t>T</a:t>
            </a:r>
            <a:r>
              <a:rPr lang="en" sz="2800">
                <a:solidFill>
                  <a:srgbClr val="FF00FF"/>
                </a:solidFill>
                <a:latin typeface="Lexend Black"/>
                <a:ea typeface="Lexend Black"/>
                <a:cs typeface="Lexend Black"/>
                <a:sym typeface="Lexend Black"/>
              </a:rPr>
              <a:t>E</a:t>
            </a:r>
            <a:r>
              <a:rPr lang="en" sz="2800">
                <a:solidFill>
                  <a:schemeClr val="lt1"/>
                </a:solidFill>
                <a:latin typeface="Lexend Black"/>
                <a:ea typeface="Lexend Black"/>
                <a:cs typeface="Lexend Black"/>
                <a:sym typeface="Lexend Black"/>
              </a:rPr>
              <a:t> PRO SCRIPT </a:t>
            </a:r>
            <a:endParaRPr sz="2800">
              <a:solidFill>
                <a:schemeClr val="lt1"/>
              </a:solidFill>
              <a:latin typeface="Lexend Black"/>
              <a:ea typeface="Lexend Black"/>
              <a:cs typeface="Lexend Black"/>
              <a:sym typeface="Lexend Black"/>
            </a:endParaRPr>
          </a:p>
          <a:p>
            <a:pPr marL="0" lvl="0" indent="0" algn="ctr" rtl="0">
              <a:spcBef>
                <a:spcPts val="0"/>
              </a:spcBef>
              <a:spcAft>
                <a:spcPts val="0"/>
              </a:spcAft>
              <a:buNone/>
            </a:pPr>
            <a:r>
              <a:rPr lang="en" sz="2000" i="1">
                <a:solidFill>
                  <a:schemeClr val="lt1"/>
                </a:solidFill>
                <a:latin typeface="Lexend Black"/>
                <a:ea typeface="Lexend Black"/>
                <a:cs typeface="Lexend Black"/>
                <a:sym typeface="Lexend Black"/>
              </a:rPr>
              <a:t>Copyright Fidelity Insurance Direct LLC</a:t>
            </a:r>
            <a:endParaRPr sz="2000" i="1">
              <a:solidFill>
                <a:schemeClr val="lt1"/>
              </a:solidFill>
              <a:latin typeface="Lexend Black"/>
              <a:ea typeface="Lexend Black"/>
              <a:cs typeface="Lexend Black"/>
              <a:sym typeface="Lexend Black"/>
            </a:endParaRPr>
          </a:p>
          <a:p>
            <a:pPr marL="0" lvl="0" indent="0" algn="ctr" rtl="0">
              <a:spcBef>
                <a:spcPts val="0"/>
              </a:spcBef>
              <a:spcAft>
                <a:spcPts val="0"/>
              </a:spcAft>
              <a:buNone/>
            </a:pPr>
            <a:r>
              <a:rPr lang="en" sz="2000" i="1">
                <a:solidFill>
                  <a:schemeClr val="lt1"/>
                </a:solidFill>
                <a:latin typeface="Lexend Black"/>
                <a:ea typeface="Lexend Black"/>
                <a:cs typeface="Lexend Black"/>
                <a:sym typeface="Lexend Black"/>
              </a:rPr>
              <a:t>Author Andrew Pineda - 2024 -</a:t>
            </a:r>
            <a:endParaRPr sz="2000" i="1">
              <a:solidFill>
                <a:schemeClr val="lt1"/>
              </a:solidFill>
              <a:latin typeface="Lexend Black"/>
              <a:ea typeface="Lexend Black"/>
              <a:cs typeface="Lexend Black"/>
              <a:sym typeface="Lexend Black"/>
            </a:endParaRPr>
          </a:p>
        </p:txBody>
      </p:sp>
      <p:pic>
        <p:nvPicPr>
          <p:cNvPr id="56" name="Google Shape;56;p13"/>
          <p:cNvPicPr preferRelativeResize="0"/>
          <p:nvPr/>
        </p:nvPicPr>
        <p:blipFill>
          <a:blip r:embed="rId4">
            <a:alphaModFix/>
          </a:blip>
          <a:stretch>
            <a:fillRect/>
          </a:stretch>
        </p:blipFill>
        <p:spPr>
          <a:xfrm>
            <a:off x="0" y="0"/>
            <a:ext cx="7772400" cy="4377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ctrTitle"/>
          </p:nvPr>
        </p:nvSpPr>
        <p:spPr>
          <a:xfrm>
            <a:off x="264900" y="254625"/>
            <a:ext cx="7242600" cy="79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80">
                <a:latin typeface="Lexend"/>
                <a:ea typeface="Lexend"/>
                <a:cs typeface="Lexend"/>
                <a:sym typeface="Lexend"/>
              </a:rPr>
              <a:t>The </a:t>
            </a:r>
            <a:r>
              <a:rPr lang="en" sz="2680" b="1">
                <a:solidFill>
                  <a:srgbClr val="9900FF"/>
                </a:solidFill>
                <a:latin typeface="Lexend"/>
                <a:ea typeface="Lexend"/>
                <a:cs typeface="Lexend"/>
                <a:sym typeface="Lexend"/>
              </a:rPr>
              <a:t>3rd idea</a:t>
            </a:r>
            <a:r>
              <a:rPr lang="en" sz="2680">
                <a:latin typeface="Lexend"/>
                <a:ea typeface="Lexend"/>
                <a:cs typeface="Lexend"/>
                <a:sym typeface="Lexend"/>
              </a:rPr>
              <a:t> of the IUL</a:t>
            </a:r>
            <a:endParaRPr sz="2680" b="1">
              <a:latin typeface="Lexend"/>
              <a:ea typeface="Lexend"/>
              <a:cs typeface="Lexend"/>
              <a:sym typeface="Lexend"/>
            </a:endParaRPr>
          </a:p>
          <a:p>
            <a:pPr marL="0" lvl="0" indent="0" algn="ctr" rtl="0">
              <a:spcBef>
                <a:spcPts val="0"/>
              </a:spcBef>
              <a:spcAft>
                <a:spcPts val="0"/>
              </a:spcAft>
              <a:buNone/>
            </a:pPr>
            <a:r>
              <a:rPr lang="en" sz="1480" b="1">
                <a:latin typeface="Lexend"/>
                <a:ea typeface="Lexend"/>
                <a:cs typeface="Lexend"/>
                <a:sym typeface="Lexend"/>
              </a:rPr>
              <a:t>Is what we get ALOT of call ins for..</a:t>
            </a:r>
            <a:endParaRPr sz="1480" b="1">
              <a:latin typeface="Lexend"/>
              <a:ea typeface="Lexend"/>
              <a:cs typeface="Lexend"/>
              <a:sym typeface="Lexend"/>
            </a:endParaRPr>
          </a:p>
        </p:txBody>
      </p:sp>
      <p:sp>
        <p:nvSpPr>
          <p:cNvPr id="141" name="Google Shape;141;p22"/>
          <p:cNvSpPr txBox="1"/>
          <p:nvPr/>
        </p:nvSpPr>
        <p:spPr>
          <a:xfrm>
            <a:off x="615300" y="979925"/>
            <a:ext cx="6541800" cy="826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AutoNum type="arabicPeriod"/>
            </a:pPr>
            <a:r>
              <a:rPr lang="en">
                <a:solidFill>
                  <a:schemeClr val="dk2"/>
                </a:solidFill>
              </a:rPr>
              <a:t>It's the idea where there's </a:t>
            </a:r>
            <a:r>
              <a:rPr lang="en" b="1">
                <a:solidFill>
                  <a:srgbClr val="9900FF"/>
                </a:solidFill>
              </a:rPr>
              <a:t>NO TAX!</a:t>
            </a:r>
            <a:endParaRPr b="1">
              <a:solidFill>
                <a:srgbClr val="9900FF"/>
              </a:solidFill>
            </a:endParaRPr>
          </a:p>
          <a:p>
            <a:pPr marL="457200" lvl="0" indent="-317500" algn="l" rtl="0">
              <a:spcBef>
                <a:spcPts val="0"/>
              </a:spcBef>
              <a:spcAft>
                <a:spcPts val="0"/>
              </a:spcAft>
              <a:buClr>
                <a:schemeClr val="dk2"/>
              </a:buClr>
              <a:buSzPts val="1400"/>
              <a:buAutoNum type="arabicPeriod"/>
            </a:pPr>
            <a:r>
              <a:rPr lang="en">
                <a:solidFill>
                  <a:schemeClr val="dk2"/>
                </a:solidFill>
              </a:rPr>
              <a:t>No tax on the accumulation or GAINs in the account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no tax when you go to access your money.</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Was that one of the things you were looking into when you first saw the ad? Where there's NO TAX?</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Right. Well the SECRET to the IUL is that its considered INSURANCE, And NOT and INVESTMENT.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I mean you don't need to know this (client) but IRS tax code 72e.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It's what defines the IUL as an insurance vehicle, And NOT an investment.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See because investments are TAXED.</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Its kinda like, you know Tesla? Like Elon Musk?</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Right. Well imagine if we met him in his garage, And he convinced us to give him a few thousand bucks way back in the day.</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Well you know today, as big as the company is, WE’D be sitting pretty NICE? Right? Haha</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Well imagine today we’ve got $100,000 built up in the account.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You know when we go to withdraw that, or take that money out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The government wants Capital Gains tax. In other words they want to take 30% since it was an investment.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So when we withdraw, our $100,000 turns into 70.</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Are you with me so far?</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Right well my point is, if you built up that same 100,000 in an IUL</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100% of that money is YOURS and your families.</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The IRS can't touch it… Does that make sense?</a:t>
            </a:r>
            <a:endParaRPr>
              <a:solidFill>
                <a:schemeClr val="dk2"/>
              </a:solidFill>
            </a:endParaRPr>
          </a:p>
          <a:p>
            <a:pPr marL="0" lvl="0" indent="0" algn="l" rtl="0">
              <a:spcBef>
                <a:spcPts val="0"/>
              </a:spcBef>
              <a:spcAft>
                <a:spcPts val="0"/>
              </a:spcAft>
              <a:buNone/>
            </a:pP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Its because regardless of your monthly contribution.</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trust me. From and underwriting standpoint, it doesn't matter weather someone's contribution is $20/mo, $100/mo, or $1000/mo</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The idea is that a percentage of that monthly payment goes towards the life insurance, to pay for the protection or coverage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the other percentage goes DIRECTLY towards your cash value of the policy.</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since that small percentage is paying for Life Insurance…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The entire VEHICLE is considered Insurance.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Does that make sense? ANY questions on that?</a:t>
            </a:r>
            <a:endParaRPr>
              <a:solidFill>
                <a:schemeClr val="dk2"/>
              </a:solidFill>
            </a:endParaRPr>
          </a:p>
          <a:p>
            <a:pPr marL="0" lvl="0" indent="0" algn="l" rtl="0">
              <a:spcBef>
                <a:spcPts val="0"/>
              </a:spcBef>
              <a:spcAft>
                <a:spcPts val="0"/>
              </a:spcAft>
              <a:buNone/>
            </a:pPr>
            <a:endParaRPr sz="700">
              <a:solidFill>
                <a:schemeClr val="dk2"/>
              </a:solidFill>
            </a:endParaRPr>
          </a:p>
          <a:p>
            <a:pPr marL="0" lvl="0" indent="0" algn="l" rtl="0">
              <a:spcBef>
                <a:spcPts val="0"/>
              </a:spcBef>
              <a:spcAft>
                <a:spcPts val="0"/>
              </a:spcAft>
              <a:buNone/>
            </a:pPr>
            <a:r>
              <a:rPr lang="en">
                <a:solidFill>
                  <a:schemeClr val="dk2"/>
                </a:solidFill>
              </a:rPr>
              <a:t>(If needed, use car insurance fender bender 3rd party story, to prove insurance is not taxed…)</a:t>
            </a:r>
            <a:endParaRPr>
              <a:solidFill>
                <a:schemeClr val="dk2"/>
              </a:solidFill>
            </a:endParaRPr>
          </a:p>
        </p:txBody>
      </p:sp>
      <p:sp>
        <p:nvSpPr>
          <p:cNvPr id="142" name="Google Shape;142;p22">
            <a:hlinkClick r:id="rId3" action="ppaction://hlinksldjump"/>
          </p:cNvPr>
          <p:cNvSpPr/>
          <p:nvPr/>
        </p:nvSpPr>
        <p:spPr>
          <a:xfrm>
            <a:off x="264900" y="9245525"/>
            <a:ext cx="18747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
        <p:nvSpPr>
          <p:cNvPr id="143" name="Google Shape;143;p22"/>
          <p:cNvSpPr txBox="1">
            <a:spLocks noGrp="1"/>
          </p:cNvSpPr>
          <p:nvPr>
            <p:ph type="ctrTitle"/>
          </p:nvPr>
        </p:nvSpPr>
        <p:spPr>
          <a:xfrm>
            <a:off x="264900" y="-3200"/>
            <a:ext cx="7242600" cy="44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80">
                <a:latin typeface="Lexend"/>
                <a:ea typeface="Lexend"/>
                <a:cs typeface="Lexend"/>
                <a:sym typeface="Lexend"/>
              </a:rPr>
              <a:t>If you understand that…</a:t>
            </a:r>
            <a:endParaRPr sz="100" b="1">
              <a:latin typeface="Lexend"/>
              <a:ea typeface="Lexend"/>
              <a:cs typeface="Lexend"/>
              <a:sym typeface="Lexe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ctrTitle"/>
          </p:nvPr>
        </p:nvSpPr>
        <p:spPr>
          <a:xfrm>
            <a:off x="264900" y="483225"/>
            <a:ext cx="7242600" cy="111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80">
                <a:latin typeface="Lexend"/>
                <a:ea typeface="Lexend"/>
                <a:cs typeface="Lexend"/>
                <a:sym typeface="Lexend"/>
              </a:rPr>
              <a:t>The final idea of the IUL is the</a:t>
            </a:r>
            <a:endParaRPr sz="2380">
              <a:latin typeface="Lexend"/>
              <a:ea typeface="Lexend"/>
              <a:cs typeface="Lexend"/>
              <a:sym typeface="Lexend"/>
            </a:endParaRPr>
          </a:p>
          <a:p>
            <a:pPr marL="0" lvl="0" indent="0" algn="ctr" rtl="0">
              <a:spcBef>
                <a:spcPts val="0"/>
              </a:spcBef>
              <a:spcAft>
                <a:spcPts val="0"/>
              </a:spcAft>
              <a:buNone/>
            </a:pPr>
            <a:r>
              <a:rPr lang="en" sz="2380" b="1">
                <a:solidFill>
                  <a:srgbClr val="9900FF"/>
                </a:solidFill>
                <a:latin typeface="Lexend"/>
                <a:ea typeface="Lexend"/>
                <a:cs typeface="Lexend"/>
                <a:sym typeface="Lexend"/>
              </a:rPr>
              <a:t>Be Your Own Bank concept.</a:t>
            </a:r>
            <a:endParaRPr sz="2380" b="1">
              <a:solidFill>
                <a:srgbClr val="9900FF"/>
              </a:solidFill>
              <a:latin typeface="Lexend"/>
              <a:ea typeface="Lexend"/>
              <a:cs typeface="Lexend"/>
              <a:sym typeface="Lexend"/>
            </a:endParaRPr>
          </a:p>
          <a:p>
            <a:pPr marL="0" lvl="0" indent="0" algn="ctr" rtl="0">
              <a:spcBef>
                <a:spcPts val="0"/>
              </a:spcBef>
              <a:spcAft>
                <a:spcPts val="0"/>
              </a:spcAft>
              <a:buNone/>
            </a:pPr>
            <a:endParaRPr sz="1380" b="1">
              <a:latin typeface="Lexend"/>
              <a:ea typeface="Lexend"/>
              <a:cs typeface="Lexend"/>
              <a:sym typeface="Lexend"/>
            </a:endParaRPr>
          </a:p>
        </p:txBody>
      </p:sp>
      <p:sp>
        <p:nvSpPr>
          <p:cNvPr id="149" name="Google Shape;149;p23"/>
          <p:cNvSpPr txBox="1"/>
          <p:nvPr/>
        </p:nvSpPr>
        <p:spPr>
          <a:xfrm>
            <a:off x="615300" y="1303925"/>
            <a:ext cx="6541800" cy="2986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AutoNum type="arabicPeriod"/>
            </a:pPr>
            <a:r>
              <a:rPr lang="en">
                <a:solidFill>
                  <a:schemeClr val="dk2"/>
                </a:solidFill>
              </a:rPr>
              <a:t>Was that one of the features you were looking into…</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Where your the BANK. It's your money.</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you can BE the borrower.</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Right! Its like your money’s in 2 places. Because your earning 6-8% in the IUL, and your using the money in the real world, invest, payoff debt, start a business, etc.</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that its THE 4 MAIN IDEAS that BUILT the IUL </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It's pretty BASIC once you GET IT!  But ANY questions on anything we went over?  </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r>
              <a:rPr lang="en">
                <a:solidFill>
                  <a:srgbClr val="FF0000"/>
                </a:solidFill>
              </a:rPr>
              <a:t>STOP HERE IF YOU FEEL YOU CAN. THIS CONCEPT IS DIFFICULT TO UNDERSTAND FOR SOME. And at this point you have established yourself as an expert, they may not need a full illustration of how this works.</a:t>
            </a:r>
            <a:endParaRPr>
              <a:solidFill>
                <a:srgbClr val="FF0000"/>
              </a:solidFill>
            </a:endParaRPr>
          </a:p>
        </p:txBody>
      </p:sp>
      <p:sp>
        <p:nvSpPr>
          <p:cNvPr id="150" name="Google Shape;150;p23">
            <a:hlinkClick r:id="rId3" action="ppaction://hlinksldjump"/>
          </p:cNvPr>
          <p:cNvSpPr/>
          <p:nvPr/>
        </p:nvSpPr>
        <p:spPr>
          <a:xfrm>
            <a:off x="264900" y="9264325"/>
            <a:ext cx="18747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
        <p:nvSpPr>
          <p:cNvPr id="151" name="Google Shape;151;p23"/>
          <p:cNvSpPr txBox="1">
            <a:spLocks noGrp="1"/>
          </p:cNvSpPr>
          <p:nvPr>
            <p:ph type="ctrTitle"/>
          </p:nvPr>
        </p:nvSpPr>
        <p:spPr>
          <a:xfrm>
            <a:off x="264900" y="225400"/>
            <a:ext cx="7242600" cy="44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80">
                <a:latin typeface="Lexend"/>
                <a:ea typeface="Lexend"/>
                <a:cs typeface="Lexend"/>
                <a:sym typeface="Lexend"/>
              </a:rPr>
              <a:t>If you understand those 3 concepts…</a:t>
            </a:r>
            <a:endParaRPr sz="100" b="1">
              <a:latin typeface="Lexend"/>
              <a:ea typeface="Lexend"/>
              <a:cs typeface="Lexend"/>
              <a:sym typeface="Lexend"/>
            </a:endParaRPr>
          </a:p>
        </p:txBody>
      </p:sp>
      <p:sp>
        <p:nvSpPr>
          <p:cNvPr id="152" name="Google Shape;152;p23">
            <a:hlinkClick r:id="rId4" action="ppaction://hlinksldjump"/>
          </p:cNvPr>
          <p:cNvSpPr/>
          <p:nvPr/>
        </p:nvSpPr>
        <p:spPr>
          <a:xfrm>
            <a:off x="2582550" y="4552700"/>
            <a:ext cx="2607300" cy="794100"/>
          </a:xfrm>
          <a:prstGeom prst="bevel">
            <a:avLst>
              <a:gd name="adj" fmla="val 125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Click for MORE BYOB  →</a:t>
            </a:r>
            <a:endParaRPr b="1">
              <a:solidFill>
                <a:schemeClr val="lt1"/>
              </a:solidFill>
            </a:endParaRPr>
          </a:p>
        </p:txBody>
      </p:sp>
      <p:sp>
        <p:nvSpPr>
          <p:cNvPr id="153" name="Google Shape;153;p23">
            <a:hlinkClick r:id="rId5" action="ppaction://hlinksldjump"/>
          </p:cNvPr>
          <p:cNvSpPr/>
          <p:nvPr/>
        </p:nvSpPr>
        <p:spPr>
          <a:xfrm>
            <a:off x="2582550" y="6121200"/>
            <a:ext cx="2607300" cy="794100"/>
          </a:xfrm>
          <a:prstGeom prst="bevel">
            <a:avLst>
              <a:gd name="adj" fmla="val 125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GO TO QUOTE →</a:t>
            </a:r>
            <a:endParaRPr b="1">
              <a:solidFill>
                <a:schemeClr val="dk1"/>
              </a:solidFill>
            </a:endParaRPr>
          </a:p>
        </p:txBody>
      </p:sp>
      <p:sp>
        <p:nvSpPr>
          <p:cNvPr id="154" name="Google Shape;154;p23"/>
          <p:cNvSpPr txBox="1"/>
          <p:nvPr/>
        </p:nvSpPr>
        <p:spPr>
          <a:xfrm>
            <a:off x="2648700" y="5542150"/>
            <a:ext cx="2475000" cy="38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2"/>
                </a:solidFill>
              </a:rPr>
              <a:t>OR NEXT STEP</a:t>
            </a:r>
            <a:endParaRPr sz="1800" b="1">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ctrTitle"/>
          </p:nvPr>
        </p:nvSpPr>
        <p:spPr>
          <a:xfrm>
            <a:off x="264900" y="390600"/>
            <a:ext cx="7242600" cy="61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80" b="1">
                <a:solidFill>
                  <a:srgbClr val="0000FF"/>
                </a:solidFill>
                <a:latin typeface="Lexend"/>
                <a:ea typeface="Lexend"/>
                <a:cs typeface="Lexend"/>
                <a:sym typeface="Lexend"/>
              </a:rPr>
              <a:t>BYOB Extension</a:t>
            </a:r>
            <a:r>
              <a:rPr lang="en" sz="2180">
                <a:latin typeface="Lexend"/>
                <a:ea typeface="Lexend"/>
                <a:cs typeface="Lexend"/>
                <a:sym typeface="Lexend"/>
              </a:rPr>
              <a:t>, repayment features/options</a:t>
            </a:r>
            <a:endParaRPr sz="1180" b="1">
              <a:latin typeface="Lexend"/>
              <a:ea typeface="Lexend"/>
              <a:cs typeface="Lexend"/>
              <a:sym typeface="Lexend"/>
            </a:endParaRPr>
          </a:p>
        </p:txBody>
      </p:sp>
      <p:sp>
        <p:nvSpPr>
          <p:cNvPr id="160" name="Google Shape;160;p24">
            <a:hlinkClick r:id="rId3" action="ppaction://hlinksldjump"/>
          </p:cNvPr>
          <p:cNvSpPr/>
          <p:nvPr/>
        </p:nvSpPr>
        <p:spPr>
          <a:xfrm>
            <a:off x="264900" y="9211400"/>
            <a:ext cx="18747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
        <p:nvSpPr>
          <p:cNvPr id="161" name="Google Shape;161;p24"/>
          <p:cNvSpPr txBox="1"/>
          <p:nvPr/>
        </p:nvSpPr>
        <p:spPr>
          <a:xfrm>
            <a:off x="615300" y="913275"/>
            <a:ext cx="6541800" cy="815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2"/>
                </a:solidFill>
              </a:rPr>
              <a:t>If NEEDED to understand options —&gt;</a:t>
            </a:r>
            <a:endParaRPr b="1">
              <a:solidFill>
                <a:schemeClr val="dk2"/>
              </a:solidFill>
            </a:endParaRPr>
          </a:p>
          <a:p>
            <a:pPr marL="0" lvl="0" indent="0" algn="ctr" rtl="0">
              <a:spcBef>
                <a:spcPts val="0"/>
              </a:spcBef>
              <a:spcAft>
                <a:spcPts val="0"/>
              </a:spcAft>
              <a:buNone/>
            </a:pP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Well let's fast forward time to when you've got $10,000 built up into this account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As far as accessing that money. Your first option is to just WITHDRAW that money. Right?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But as you know, if your earning 6-8% on your money in the account, and you take it OUT. Your not earning that 6-8% anymore. Right?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So the more attractive option is the second option.</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It's The Be Your Own Bank concept.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So if you had $10,000 built up in the account, rather than withdrawing, you take a policy loan.</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So your money is still IN the IUL earning that 6-8% a year</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now you have the $10,000 in your hands using it in the real world.</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(buy a house, start a business, payoff debt, etc)</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Does that make sense? Any questions on that bc I have a side par to this, but any questions on THAT idea?</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Right, so when you take that policy loan out. You actually have 2 repayment options…</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The first is actually paying yourself back.</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Pay yourself back at 5yrs-10yr-20-30 yr term. And the repayment is as low as 2% interest… Incredible right.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this is the recommended option especially in the early years of the account.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But the second repayment option is my favorite.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It's where you actually allow the IUL to PAY for itself…</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Was that one of the things you looked into or heard about when you saw the ad?</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Right. Well the idea is if your earning 6-8% on your money IN the IUL, and the interest on the loan is 2%</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Your actually netting about 4% a year.</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In other words the money your earning in the IUL annually would be enough to make the minimum payments to the loan and some.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NOW the big takeaway to that is obviously this stunts your growth in the account. Thats why its only really recommended in the later years</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Or more specifically when your happy with the cash value in the account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Does that make sense?</a:t>
            </a:r>
            <a:endParaRPr>
              <a:solidFill>
                <a:schemeClr val="dk2"/>
              </a:solidFill>
            </a:endParaRPr>
          </a:p>
        </p:txBody>
      </p:sp>
      <p:sp>
        <p:nvSpPr>
          <p:cNvPr id="162" name="Google Shape;162;p24">
            <a:hlinkClick r:id="rId4" action="ppaction://hlinksldjump"/>
          </p:cNvPr>
          <p:cNvSpPr/>
          <p:nvPr/>
        </p:nvSpPr>
        <p:spPr>
          <a:xfrm>
            <a:off x="4806000" y="9092300"/>
            <a:ext cx="2607300" cy="794100"/>
          </a:xfrm>
          <a:prstGeom prst="bevel">
            <a:avLst>
              <a:gd name="adj" fmla="val 125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GO TO QUOTE →</a:t>
            </a:r>
            <a:endParaRPr b="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p:nvPr/>
        </p:nvSpPr>
        <p:spPr>
          <a:xfrm>
            <a:off x="3553800" y="2512225"/>
            <a:ext cx="484800" cy="1986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8" name="Google Shape;168;p25"/>
          <p:cNvSpPr txBox="1">
            <a:spLocks noGrp="1"/>
          </p:cNvSpPr>
          <p:nvPr>
            <p:ph type="ctrTitle"/>
          </p:nvPr>
        </p:nvSpPr>
        <p:spPr>
          <a:xfrm>
            <a:off x="264900" y="277931"/>
            <a:ext cx="7242600" cy="1036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IUL QUOTE TOOL</a:t>
            </a:r>
            <a:endParaRPr/>
          </a:p>
        </p:txBody>
      </p:sp>
      <p:sp>
        <p:nvSpPr>
          <p:cNvPr id="169" name="Google Shape;169;p25"/>
          <p:cNvSpPr txBox="1">
            <a:spLocks noGrp="1"/>
          </p:cNvSpPr>
          <p:nvPr>
            <p:ph type="subTitle" idx="1"/>
          </p:nvPr>
        </p:nvSpPr>
        <p:spPr>
          <a:xfrm>
            <a:off x="264900" y="1444306"/>
            <a:ext cx="7242600" cy="5985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t>Product / Carrier Drops</a:t>
            </a:r>
            <a:endParaRPr/>
          </a:p>
        </p:txBody>
      </p:sp>
      <p:sp>
        <p:nvSpPr>
          <p:cNvPr id="170" name="Google Shape;170;p25">
            <a:hlinkClick r:id="rId3"/>
          </p:cNvPr>
          <p:cNvSpPr/>
          <p:nvPr/>
        </p:nvSpPr>
        <p:spPr>
          <a:xfrm>
            <a:off x="4271200" y="2277325"/>
            <a:ext cx="2488200" cy="727800"/>
          </a:xfrm>
          <a:prstGeom prst="bevel">
            <a:avLst>
              <a:gd name="adj" fmla="val 125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Go To Quote Tool</a:t>
            </a:r>
            <a:endParaRPr b="1"/>
          </a:p>
        </p:txBody>
      </p:sp>
      <p:sp>
        <p:nvSpPr>
          <p:cNvPr id="171" name="Google Shape;171;p25">
            <a:hlinkClick r:id="rId4"/>
          </p:cNvPr>
          <p:cNvSpPr/>
          <p:nvPr/>
        </p:nvSpPr>
        <p:spPr>
          <a:xfrm>
            <a:off x="264900" y="3239663"/>
            <a:ext cx="2488200" cy="727800"/>
          </a:xfrm>
          <a:prstGeom prst="bevel">
            <a:avLst>
              <a:gd name="adj" fmla="val 125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MOO</a:t>
            </a:r>
            <a:endParaRPr b="1"/>
          </a:p>
        </p:txBody>
      </p:sp>
      <p:sp>
        <p:nvSpPr>
          <p:cNvPr id="172" name="Google Shape;172;p25">
            <a:hlinkClick r:id="rId5"/>
          </p:cNvPr>
          <p:cNvSpPr/>
          <p:nvPr/>
        </p:nvSpPr>
        <p:spPr>
          <a:xfrm>
            <a:off x="264900" y="6096138"/>
            <a:ext cx="2488200" cy="727800"/>
          </a:xfrm>
          <a:prstGeom prst="bevel">
            <a:avLst>
              <a:gd name="adj" fmla="val 12500"/>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ETHOS</a:t>
            </a:r>
            <a:endParaRPr b="1">
              <a:solidFill>
                <a:schemeClr val="dk1"/>
              </a:solidFill>
            </a:endParaRPr>
          </a:p>
        </p:txBody>
      </p:sp>
      <p:sp>
        <p:nvSpPr>
          <p:cNvPr id="173" name="Google Shape;173;p25"/>
          <p:cNvSpPr/>
          <p:nvPr/>
        </p:nvSpPr>
        <p:spPr>
          <a:xfrm>
            <a:off x="264900" y="7920700"/>
            <a:ext cx="2488200" cy="727800"/>
          </a:xfrm>
          <a:prstGeom prst="bevel">
            <a:avLst>
              <a:gd name="adj" fmla="val 1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TruStage Advantage</a:t>
            </a:r>
            <a:endParaRPr b="1"/>
          </a:p>
        </p:txBody>
      </p:sp>
      <p:sp>
        <p:nvSpPr>
          <p:cNvPr id="174" name="Google Shape;174;p25"/>
          <p:cNvSpPr txBox="1"/>
          <p:nvPr/>
        </p:nvSpPr>
        <p:spPr>
          <a:xfrm>
            <a:off x="2753100" y="3239675"/>
            <a:ext cx="4754400" cy="18837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rPr>
              <a:t>Go-To for IUL, the only reason you WOULDN'T sell MOO is</a:t>
            </a:r>
            <a:endParaRPr sz="1800" b="1">
              <a:solidFill>
                <a:schemeClr val="dk1"/>
              </a:solidFill>
            </a:endParaRPr>
          </a:p>
          <a:p>
            <a:pPr marL="457200" lvl="0" indent="-342900" algn="l" rtl="0">
              <a:spcBef>
                <a:spcPts val="0"/>
              </a:spcBef>
              <a:spcAft>
                <a:spcPts val="0"/>
              </a:spcAft>
              <a:buClr>
                <a:schemeClr val="dk1"/>
              </a:buClr>
              <a:buSzPts val="1800"/>
              <a:buAutoNum type="arabicPeriod"/>
            </a:pPr>
            <a:r>
              <a:rPr lang="en" sz="1800" b="1">
                <a:solidFill>
                  <a:schemeClr val="dk1"/>
                </a:solidFill>
              </a:rPr>
              <a:t>Unhealthy</a:t>
            </a:r>
            <a:endParaRPr sz="1800" b="1">
              <a:solidFill>
                <a:schemeClr val="dk1"/>
              </a:solidFill>
            </a:endParaRPr>
          </a:p>
          <a:p>
            <a:pPr marL="457200" lvl="0" indent="-342900" algn="l" rtl="0">
              <a:spcBef>
                <a:spcPts val="0"/>
              </a:spcBef>
              <a:spcAft>
                <a:spcPts val="0"/>
              </a:spcAft>
              <a:buClr>
                <a:schemeClr val="dk1"/>
              </a:buClr>
              <a:buSzPts val="1800"/>
              <a:buAutoNum type="arabicPeriod"/>
            </a:pPr>
            <a:r>
              <a:rPr lang="en" sz="1800" b="1">
                <a:solidFill>
                  <a:schemeClr val="dk1"/>
                </a:solidFill>
              </a:rPr>
              <a:t>Need Illustration, very technical, need max fund of IUL </a:t>
            </a:r>
            <a:endParaRPr sz="1800" b="1">
              <a:solidFill>
                <a:schemeClr val="dk1"/>
              </a:solidFill>
            </a:endParaRPr>
          </a:p>
          <a:p>
            <a:pPr marL="457200" lvl="0" indent="0" algn="l" rtl="0">
              <a:spcBef>
                <a:spcPts val="0"/>
              </a:spcBef>
              <a:spcAft>
                <a:spcPts val="0"/>
              </a:spcAft>
              <a:buNone/>
            </a:pPr>
            <a:r>
              <a:rPr lang="en" sz="1800" b="1">
                <a:solidFill>
                  <a:schemeClr val="dk1"/>
                </a:solidFill>
              </a:rPr>
              <a:t>(rare, 5% of clients)</a:t>
            </a:r>
            <a:endParaRPr sz="1800" b="1">
              <a:solidFill>
                <a:schemeClr val="dk1"/>
              </a:solidFill>
            </a:endParaRPr>
          </a:p>
        </p:txBody>
      </p:sp>
      <p:sp>
        <p:nvSpPr>
          <p:cNvPr id="175" name="Google Shape;175;p25"/>
          <p:cNvSpPr txBox="1"/>
          <p:nvPr/>
        </p:nvSpPr>
        <p:spPr>
          <a:xfrm>
            <a:off x="2753100" y="6175025"/>
            <a:ext cx="4754400" cy="11130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dk1"/>
                </a:solidFill>
              </a:rPr>
              <a:t>IF - UNHEALTHY - begin ETHOS IUL, use framing script before e-app process to PREPARE for PIVOT</a:t>
            </a:r>
            <a:endParaRPr sz="1800" b="1">
              <a:solidFill>
                <a:schemeClr val="dk1"/>
              </a:solidFill>
            </a:endParaRPr>
          </a:p>
        </p:txBody>
      </p:sp>
      <p:sp>
        <p:nvSpPr>
          <p:cNvPr id="176" name="Google Shape;176;p25"/>
          <p:cNvSpPr txBox="1"/>
          <p:nvPr/>
        </p:nvSpPr>
        <p:spPr>
          <a:xfrm>
            <a:off x="2753100" y="7920700"/>
            <a:ext cx="4754400" cy="1330500"/>
          </a:xfrm>
          <a:prstGeom prst="rect">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dk1"/>
                </a:solidFill>
              </a:rPr>
              <a:t>ETHOS will automatically refer mid app to TruStage transitional product. Build cash value and convert to IUL later!</a:t>
            </a:r>
            <a:endParaRPr sz="1800" b="1">
              <a:solidFill>
                <a:schemeClr val="dk1"/>
              </a:solidFill>
            </a:endParaRPr>
          </a:p>
        </p:txBody>
      </p:sp>
      <p:sp>
        <p:nvSpPr>
          <p:cNvPr id="177" name="Google Shape;177;p25">
            <a:hlinkClick r:id="rId6" action="ppaction://hlinksldjump"/>
          </p:cNvPr>
          <p:cNvSpPr/>
          <p:nvPr/>
        </p:nvSpPr>
        <p:spPr>
          <a:xfrm>
            <a:off x="1065600" y="5428250"/>
            <a:ext cx="2488200" cy="529500"/>
          </a:xfrm>
          <a:prstGeom prst="bevel">
            <a:avLst>
              <a:gd name="adj" fmla="val 1250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Framing for PIVOT Script </a:t>
            </a:r>
            <a:endParaRPr b="1">
              <a:solidFill>
                <a:schemeClr val="lt1"/>
              </a:solidFill>
            </a:endParaRPr>
          </a:p>
        </p:txBody>
      </p:sp>
      <p:sp>
        <p:nvSpPr>
          <p:cNvPr id="178" name="Google Shape;178;p25"/>
          <p:cNvSpPr/>
          <p:nvPr/>
        </p:nvSpPr>
        <p:spPr>
          <a:xfrm>
            <a:off x="3553800" y="5428250"/>
            <a:ext cx="3153000" cy="5295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—---------&gt;        For UnHealthy</a:t>
            </a:r>
            <a:endParaRPr>
              <a:solidFill>
                <a:schemeClr val="dk1"/>
              </a:solidFill>
            </a:endParaRPr>
          </a:p>
        </p:txBody>
      </p:sp>
      <p:sp>
        <p:nvSpPr>
          <p:cNvPr id="179" name="Google Shape;179;p25">
            <a:hlinkClick r:id="rId7" action="ppaction://hlinksldjump"/>
          </p:cNvPr>
          <p:cNvSpPr/>
          <p:nvPr/>
        </p:nvSpPr>
        <p:spPr>
          <a:xfrm>
            <a:off x="562800" y="9251200"/>
            <a:ext cx="18924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
        <p:nvSpPr>
          <p:cNvPr id="180" name="Google Shape;180;p25">
            <a:hlinkClick r:id="rId8" action="ppaction://hlinksldjump"/>
          </p:cNvPr>
          <p:cNvSpPr/>
          <p:nvPr/>
        </p:nvSpPr>
        <p:spPr>
          <a:xfrm>
            <a:off x="1065600" y="2172700"/>
            <a:ext cx="2488200" cy="727800"/>
          </a:xfrm>
          <a:prstGeom prst="bevel">
            <a:avLst>
              <a:gd name="adj" fmla="val 1250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chemeClr val="lt1"/>
                </a:solidFill>
              </a:rPr>
              <a:t>---&gt;</a:t>
            </a:r>
            <a:r>
              <a:rPr lang="en" sz="1300">
                <a:solidFill>
                  <a:schemeClr val="lt1"/>
                </a:solidFill>
              </a:rPr>
              <a:t>  </a:t>
            </a:r>
            <a:r>
              <a:rPr lang="en" sz="1300" b="1">
                <a:solidFill>
                  <a:schemeClr val="lt1"/>
                </a:solidFill>
              </a:rPr>
              <a:t>Click for IUL Quote Script</a:t>
            </a:r>
            <a:endParaRPr sz="1300" b="1">
              <a:solidFill>
                <a:schemeClr val="lt1"/>
              </a:solidFill>
            </a:endParaRPr>
          </a:p>
        </p:txBody>
      </p:sp>
      <p:sp>
        <p:nvSpPr>
          <p:cNvPr id="181" name="Google Shape;181;p25"/>
          <p:cNvSpPr txBox="1"/>
          <p:nvPr/>
        </p:nvSpPr>
        <p:spPr>
          <a:xfrm>
            <a:off x="635450" y="2240900"/>
            <a:ext cx="576000" cy="52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dk1"/>
                </a:solidFill>
                <a:latin typeface="Lexend Black"/>
                <a:ea typeface="Lexend Black"/>
                <a:cs typeface="Lexend Black"/>
                <a:sym typeface="Lexend Black"/>
              </a:rPr>
              <a:t>1.</a:t>
            </a:r>
            <a:endParaRPr sz="2300">
              <a:solidFill>
                <a:schemeClr val="dk1"/>
              </a:solidFill>
              <a:latin typeface="Lexend Black"/>
              <a:ea typeface="Lexend Black"/>
              <a:cs typeface="Lexend Black"/>
              <a:sym typeface="Lexend Black"/>
            </a:endParaRPr>
          </a:p>
        </p:txBody>
      </p:sp>
      <p:sp>
        <p:nvSpPr>
          <p:cNvPr id="182" name="Google Shape;182;p25"/>
          <p:cNvSpPr txBox="1"/>
          <p:nvPr/>
        </p:nvSpPr>
        <p:spPr>
          <a:xfrm>
            <a:off x="635450" y="5373625"/>
            <a:ext cx="576000" cy="52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dk1"/>
                </a:solidFill>
                <a:latin typeface="Lexend Black"/>
                <a:ea typeface="Lexend Black"/>
                <a:cs typeface="Lexend Black"/>
                <a:sym typeface="Lexend Black"/>
              </a:rPr>
              <a:t>2.</a:t>
            </a:r>
            <a:endParaRPr sz="2300">
              <a:solidFill>
                <a:schemeClr val="dk1"/>
              </a:solidFill>
              <a:latin typeface="Lexend Black"/>
              <a:ea typeface="Lexend Black"/>
              <a:cs typeface="Lexend Black"/>
              <a:sym typeface="Lexend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ctrTitle"/>
          </p:nvPr>
        </p:nvSpPr>
        <p:spPr>
          <a:xfrm>
            <a:off x="264900" y="145806"/>
            <a:ext cx="7242600" cy="952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rgbClr val="0000FF"/>
                </a:solidFill>
                <a:latin typeface="Lexend Medium"/>
                <a:ea typeface="Lexend Medium"/>
                <a:cs typeface="Lexend Medium"/>
                <a:sym typeface="Lexend Medium"/>
              </a:rPr>
              <a:t>Framing</a:t>
            </a:r>
            <a:r>
              <a:rPr lang="en">
                <a:latin typeface="Lexend Medium"/>
                <a:ea typeface="Lexend Medium"/>
                <a:cs typeface="Lexend Medium"/>
                <a:sym typeface="Lexend Medium"/>
              </a:rPr>
              <a:t> before ETHOS</a:t>
            </a:r>
            <a:endParaRPr>
              <a:latin typeface="Lexend Medium"/>
              <a:ea typeface="Lexend Medium"/>
              <a:cs typeface="Lexend Medium"/>
              <a:sym typeface="Lexend Medium"/>
            </a:endParaRPr>
          </a:p>
        </p:txBody>
      </p:sp>
      <p:sp>
        <p:nvSpPr>
          <p:cNvPr id="188" name="Google Shape;188;p26"/>
          <p:cNvSpPr txBox="1">
            <a:spLocks noGrp="1"/>
          </p:cNvSpPr>
          <p:nvPr>
            <p:ph type="subTitle" idx="1"/>
          </p:nvPr>
        </p:nvSpPr>
        <p:spPr>
          <a:xfrm>
            <a:off x="264900" y="946198"/>
            <a:ext cx="7242600" cy="516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a:solidFill>
                  <a:schemeClr val="dk1"/>
                </a:solidFill>
              </a:rPr>
              <a:t>For UnHealthy Clients that may not qualify but WANT IUL BAD</a:t>
            </a:r>
            <a:endParaRPr sz="2000">
              <a:solidFill>
                <a:schemeClr val="dk1"/>
              </a:solidFill>
            </a:endParaRPr>
          </a:p>
        </p:txBody>
      </p:sp>
      <p:sp>
        <p:nvSpPr>
          <p:cNvPr id="189" name="Google Shape;189;p26"/>
          <p:cNvSpPr txBox="1"/>
          <p:nvPr/>
        </p:nvSpPr>
        <p:spPr>
          <a:xfrm>
            <a:off x="130350" y="1327800"/>
            <a:ext cx="7511700" cy="77484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2"/>
              </a:buClr>
              <a:buSzPts val="1300"/>
              <a:buAutoNum type="arabicPeriod"/>
            </a:pPr>
            <a:r>
              <a:rPr lang="en" sz="1300" b="1">
                <a:solidFill>
                  <a:schemeClr val="dk2"/>
                </a:solidFill>
              </a:rPr>
              <a:t>Explain this AFTER decline w MOO (pivot), or BEFORE ETHOS app.</a:t>
            </a:r>
            <a:endParaRPr sz="1300" b="1">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So (client), as you know the IUL is the hardest insurance vehicle to qualify for.</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And Obviously the BEST policy is the policy we’re approved for! Right?</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That said remember when I explained how there's 400 carriers in the country that offer any Life Policy. 30 of those offer these IUL / Cash building policies. And of those we had about (*insert appropriate #*) green lights, that looked like we had a shot as approval.</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Well ETHOS is the most lenient carriers in regards to approval. With the health conditions you relayed to me, they look to be giving us the best chance of approval.</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And the reason I like ETHOS is because they offer an interactive application, that offers INSTANT decision underwriting.</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So we find out in minutes if we get a yes or a no as far as approval.</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So (client), if we get an approval, that's our goal and best case.</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But in the chance they share with us we can’t get the IUL today, ETHOS is the only carrier in the country that offers a transitional product, </a:t>
            </a:r>
            <a:r>
              <a:rPr lang="en" sz="1300" i="1">
                <a:solidFill>
                  <a:schemeClr val="dk2"/>
                </a:solidFill>
              </a:rPr>
              <a:t>if you qualify…</a:t>
            </a:r>
            <a:endParaRPr sz="1300" i="1">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It's called TruStage Advantage. It's a Hybrid product that has ALL the benefits of the IUL , just not connected to the Index.</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So you still can't lose, there's still NO TAX, and you still have the BYOB concept.</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And it's a transitional product bc with ETHOS you can actually convert it to the IUL at a later point in time ONCE u qualify.</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See bc a lot of these knockout conditions are all about timing in regards to issuing approval.</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Imagine it's kind of like a bankruptcy on a credit report. You know for the first 7 years, it's real hard for that person to get a loan or a high credit limit.</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But AFTER that 7th year…*snap* its gone</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Well A LOT of the knockout conditions for the IUL are exactly like that.</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Like your (name shaky condition). If you told me that was (time frame) ago rather than (actual time frame) then they would issue instant approval. But with it being within (time frame) they may have an issue with it. Does that make sense?</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Right. So the idea is, we SHOOT for the IUL. If we get approved = perfect. And if not that's okay, we’ll see if they offer that transitional product, the TruStage Advantage</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Still achieve SAME DAY COVERAGE so (beneficiaries names) are protected. And a year, 2-3 years later, you convert the cash value and roll it into the IUL, or any past, present future product for that matter. Does that make sense?</a:t>
            </a:r>
            <a:endParaRPr sz="130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300">
                <a:solidFill>
                  <a:schemeClr val="dk2"/>
                </a:solidFill>
              </a:rPr>
              <a:t>Okay so let me pull this application up…</a:t>
            </a:r>
            <a:endParaRPr sz="1300">
              <a:solidFill>
                <a:schemeClr val="dk2"/>
              </a:solidFill>
            </a:endParaRPr>
          </a:p>
        </p:txBody>
      </p:sp>
      <p:sp>
        <p:nvSpPr>
          <p:cNvPr id="190" name="Google Shape;190;p26">
            <a:hlinkClick r:id="rId3" action="ppaction://hlinksldjump"/>
          </p:cNvPr>
          <p:cNvSpPr/>
          <p:nvPr/>
        </p:nvSpPr>
        <p:spPr>
          <a:xfrm>
            <a:off x="143075" y="9254300"/>
            <a:ext cx="18747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
        <p:nvSpPr>
          <p:cNvPr id="191" name="Google Shape;191;p26">
            <a:hlinkClick r:id="rId4"/>
          </p:cNvPr>
          <p:cNvSpPr/>
          <p:nvPr/>
        </p:nvSpPr>
        <p:spPr>
          <a:xfrm>
            <a:off x="5482500" y="9254300"/>
            <a:ext cx="2025000" cy="555900"/>
          </a:xfrm>
          <a:prstGeom prst="bevel">
            <a:avLst>
              <a:gd name="adj" fmla="val 12500"/>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GO-TO —&gt; ETHOS APP</a:t>
            </a:r>
            <a:endParaRPr sz="1200" b="1">
              <a:solidFill>
                <a:schemeClr val="dk1"/>
              </a:solidFill>
            </a:endParaRPr>
          </a:p>
        </p:txBody>
      </p:sp>
      <p:sp>
        <p:nvSpPr>
          <p:cNvPr id="192" name="Google Shape;192;p26">
            <a:hlinkClick r:id="rId5" action="ppaction://hlinksldjump"/>
          </p:cNvPr>
          <p:cNvSpPr/>
          <p:nvPr/>
        </p:nvSpPr>
        <p:spPr>
          <a:xfrm>
            <a:off x="2117375" y="9205700"/>
            <a:ext cx="3265500" cy="653100"/>
          </a:xfrm>
          <a:prstGeom prst="bevel">
            <a:avLst>
              <a:gd name="adj" fmla="val 125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300" b="1">
                <a:solidFill>
                  <a:schemeClr val="dk1"/>
                </a:solidFill>
              </a:rPr>
              <a:t>CUSTOMER BROKE BUTTON</a:t>
            </a:r>
            <a:endParaRPr sz="1300" b="1">
              <a:solidFill>
                <a:schemeClr val="dk1"/>
              </a:solidFill>
            </a:endParaRPr>
          </a:p>
          <a:p>
            <a:pPr marL="0" lvl="0" indent="0" algn="ctr" rtl="0">
              <a:lnSpc>
                <a:spcPct val="115000"/>
              </a:lnSpc>
              <a:spcBef>
                <a:spcPts val="0"/>
              </a:spcBef>
              <a:spcAft>
                <a:spcPts val="0"/>
              </a:spcAft>
              <a:buNone/>
            </a:pPr>
            <a:r>
              <a:rPr lang="en" sz="1000" b="1">
                <a:solidFill>
                  <a:schemeClr val="dk1"/>
                </a:solidFill>
              </a:rPr>
              <a:t>or Bad/Scary Illustration</a:t>
            </a:r>
            <a:endParaRPr sz="1000" b="1">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ctrTitle"/>
          </p:nvPr>
        </p:nvSpPr>
        <p:spPr>
          <a:xfrm>
            <a:off x="264950" y="-155994"/>
            <a:ext cx="7242600" cy="957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 sz="3480">
                <a:solidFill>
                  <a:srgbClr val="9900FF"/>
                </a:solidFill>
              </a:rPr>
              <a:t>IUL </a:t>
            </a:r>
            <a:r>
              <a:rPr lang="en" sz="3480"/>
              <a:t>Quote Script</a:t>
            </a:r>
            <a:endParaRPr sz="3480"/>
          </a:p>
        </p:txBody>
      </p:sp>
      <p:sp>
        <p:nvSpPr>
          <p:cNvPr id="198" name="Google Shape;198;p27"/>
          <p:cNvSpPr txBox="1"/>
          <p:nvPr/>
        </p:nvSpPr>
        <p:spPr>
          <a:xfrm>
            <a:off x="615350" y="648600"/>
            <a:ext cx="6541800" cy="5787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AutoNum type="arabicPeriod"/>
            </a:pPr>
            <a:r>
              <a:rPr lang="en">
                <a:solidFill>
                  <a:schemeClr val="dk2"/>
                </a:solidFill>
              </a:rPr>
              <a:t>So (client), as an Underwriter they teach us 2 things.</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The </a:t>
            </a:r>
            <a:r>
              <a:rPr lang="en" b="1">
                <a:solidFill>
                  <a:schemeClr val="dk2"/>
                </a:solidFill>
              </a:rPr>
              <a:t>first</a:t>
            </a:r>
            <a:r>
              <a:rPr lang="en">
                <a:solidFill>
                  <a:schemeClr val="dk2"/>
                </a:solidFill>
              </a:rPr>
              <a:t> is to ensure there’s appropriate coverage in place for the family.</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NOT over-insured, not under insured, but appropriate coverage.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the </a:t>
            </a:r>
            <a:r>
              <a:rPr lang="en" b="1">
                <a:solidFill>
                  <a:schemeClr val="dk2"/>
                </a:solidFill>
              </a:rPr>
              <a:t>second</a:t>
            </a:r>
            <a:r>
              <a:rPr lang="en">
                <a:solidFill>
                  <a:schemeClr val="dk2"/>
                </a:solidFill>
              </a:rPr>
              <a:t> is to make sure we can find a more than affordable payment.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They call it a “disappearing payment”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You may not use that vocabulary on a daily basis, but you know what it means</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Its through the highs and lows of life, it's never going to be something that hurts the budget, or you have to pick and choose what to pay for.</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Bc you know, with something like this, you really want to make sure it sticks!</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For 1, so the coverage is in place, and your family's protected</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2, so that MAGIC PENNY can double! That compounding interest can actually grow the account overtime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SO (client), did you have a #  in mind, that you knew was right, maybe as you were thinking about it, you had an idea of what you wanted to contribute?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Or did you want me to just plug everything in and just see what the calculator recommends?</a:t>
            </a:r>
            <a:endParaRPr>
              <a:solidFill>
                <a:schemeClr val="dk2"/>
              </a:solidFill>
            </a:endParaRPr>
          </a:p>
          <a:p>
            <a:pPr marL="0" lvl="0" indent="0" algn="l" rtl="0">
              <a:spcBef>
                <a:spcPts val="0"/>
              </a:spcBef>
              <a:spcAft>
                <a:spcPts val="0"/>
              </a:spcAft>
              <a:buNone/>
            </a:pPr>
            <a:r>
              <a:rPr lang="en" b="1" u="sng">
                <a:solidFill>
                  <a:schemeClr val="dk2"/>
                </a:solidFill>
              </a:rPr>
              <a:t>IF they have cost, plug and play…</a:t>
            </a:r>
            <a:endParaRPr b="1" u="sng">
              <a:solidFill>
                <a:schemeClr val="dk2"/>
              </a:solidFill>
            </a:endParaRPr>
          </a:p>
          <a:p>
            <a:pPr marL="0" lvl="0" indent="0" algn="l" rtl="0">
              <a:spcBef>
                <a:spcPts val="0"/>
              </a:spcBef>
              <a:spcAft>
                <a:spcPts val="0"/>
              </a:spcAft>
              <a:buNone/>
            </a:pPr>
            <a:r>
              <a:rPr lang="en">
                <a:solidFill>
                  <a:schemeClr val="dk2"/>
                </a:solidFill>
              </a:rPr>
              <a:t>IF they want recommendation.</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Start MAX simplified issue (significance is no nurse hassle, blood urine under this number)</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PUKE, then quickly AGREE, drop to much more affordable price based on their income.</a:t>
            </a:r>
            <a:endParaRPr/>
          </a:p>
        </p:txBody>
      </p:sp>
      <p:sp>
        <p:nvSpPr>
          <p:cNvPr id="199" name="Google Shape;199;p27">
            <a:hlinkClick r:id="rId3" action="ppaction://hlinksldjump"/>
          </p:cNvPr>
          <p:cNvSpPr/>
          <p:nvPr/>
        </p:nvSpPr>
        <p:spPr>
          <a:xfrm>
            <a:off x="2832225" y="6177325"/>
            <a:ext cx="3451200" cy="665100"/>
          </a:xfrm>
          <a:prstGeom prst="bevel">
            <a:avLst>
              <a:gd name="adj" fmla="val 125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500" b="1">
                <a:solidFill>
                  <a:schemeClr val="dk1"/>
                </a:solidFill>
              </a:rPr>
              <a:t>CUSTOMER BROKE BUTTON</a:t>
            </a:r>
            <a:endParaRPr sz="1500" b="1">
              <a:solidFill>
                <a:schemeClr val="dk1"/>
              </a:solidFill>
            </a:endParaRPr>
          </a:p>
          <a:p>
            <a:pPr marL="0" lvl="0" indent="0" algn="ctr" rtl="0">
              <a:lnSpc>
                <a:spcPct val="115000"/>
              </a:lnSpc>
              <a:spcBef>
                <a:spcPts val="0"/>
              </a:spcBef>
              <a:spcAft>
                <a:spcPts val="0"/>
              </a:spcAft>
              <a:buNone/>
            </a:pPr>
            <a:r>
              <a:rPr lang="en" sz="1300" b="1">
                <a:solidFill>
                  <a:schemeClr val="dk1"/>
                </a:solidFill>
              </a:rPr>
              <a:t>or Bad/Scary Illustration</a:t>
            </a:r>
            <a:endParaRPr sz="1300" b="1">
              <a:solidFill>
                <a:schemeClr val="dk1"/>
              </a:solidFill>
            </a:endParaRPr>
          </a:p>
        </p:txBody>
      </p:sp>
      <p:sp>
        <p:nvSpPr>
          <p:cNvPr id="200" name="Google Shape;200;p27">
            <a:hlinkClick r:id="rId4" action="ppaction://hlinksldjump"/>
          </p:cNvPr>
          <p:cNvSpPr/>
          <p:nvPr/>
        </p:nvSpPr>
        <p:spPr>
          <a:xfrm>
            <a:off x="562800" y="9251200"/>
            <a:ext cx="18924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
        <p:nvSpPr>
          <p:cNvPr id="201" name="Google Shape;201;p27">
            <a:hlinkClick r:id="rId5" action="ppaction://hlinksldjump"/>
          </p:cNvPr>
          <p:cNvSpPr/>
          <p:nvPr/>
        </p:nvSpPr>
        <p:spPr>
          <a:xfrm>
            <a:off x="5264750" y="9251225"/>
            <a:ext cx="1892400" cy="555900"/>
          </a:xfrm>
          <a:prstGeom prst="bevel">
            <a:avLst>
              <a:gd name="adj" fmla="val 125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NEXT —&gt;</a:t>
            </a:r>
            <a:endParaRPr sz="1700">
              <a:latin typeface="Lexend SemiBold"/>
              <a:ea typeface="Lexend SemiBold"/>
              <a:cs typeface="Lexend SemiBold"/>
              <a:sym typeface="Lexend SemiBold"/>
            </a:endParaRPr>
          </a:p>
        </p:txBody>
      </p:sp>
      <p:sp>
        <p:nvSpPr>
          <p:cNvPr id="202" name="Google Shape;202;p27"/>
          <p:cNvSpPr/>
          <p:nvPr/>
        </p:nvSpPr>
        <p:spPr>
          <a:xfrm>
            <a:off x="451650" y="6947025"/>
            <a:ext cx="6869100" cy="21996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p27"/>
          <p:cNvSpPr txBox="1"/>
          <p:nvPr/>
        </p:nvSpPr>
        <p:spPr>
          <a:xfrm>
            <a:off x="532600" y="6947025"/>
            <a:ext cx="67071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rPr>
              <a:t>CLOSE:</a:t>
            </a:r>
            <a:r>
              <a:rPr lang="en">
                <a:solidFill>
                  <a:schemeClr val="dk1"/>
                </a:solidFill>
              </a:rPr>
              <a:t> “So if that (Mo PMT) is definitely a 10/10, All we really have to do now is send 2 text messages to your phone.</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The first one is a set of disclosures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The second is an actual copy of the policy NOW (CLIENT), THIS does NOT mean we are APPROVED, but it does have some good information on there like the (Mo PMT Amt), the (Coverage AMT) and the policy #.</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And if we DO receive an approval, this will all MATCH the hard copy they send you in the mail.</a:t>
            </a:r>
            <a:endParaRPr>
              <a:solidFill>
                <a:schemeClr val="dk1"/>
              </a:solidFill>
            </a:endParaRPr>
          </a:p>
          <a:p>
            <a:pPr marL="0" lvl="0" indent="0" algn="l" rtl="0">
              <a:spcBef>
                <a:spcPts val="0"/>
              </a:spcBef>
              <a:spcAft>
                <a:spcPts val="0"/>
              </a:spcAft>
              <a:buNone/>
            </a:pPr>
            <a:r>
              <a:rPr lang="en" b="1">
                <a:solidFill>
                  <a:schemeClr val="dk1"/>
                </a:solidFill>
              </a:rPr>
              <a:t>CLOSE:</a:t>
            </a:r>
            <a:r>
              <a:rPr lang="en">
                <a:solidFill>
                  <a:schemeClr val="dk1"/>
                </a:solidFill>
              </a:rPr>
              <a:t> So if I had to send you a link? Is it best to text you ? or Email?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ctrTitle"/>
          </p:nvPr>
        </p:nvSpPr>
        <p:spPr>
          <a:xfrm>
            <a:off x="264900" y="115725"/>
            <a:ext cx="7242600" cy="46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1970" b="1">
                <a:solidFill>
                  <a:srgbClr val="9900FF"/>
                </a:solidFill>
              </a:rPr>
              <a:t>IUL: </a:t>
            </a:r>
            <a:r>
              <a:rPr lang="en" sz="1970"/>
              <a:t>Why it's OKAY for small Mo PMT or Bad Illustration</a:t>
            </a:r>
            <a:endParaRPr sz="1970"/>
          </a:p>
        </p:txBody>
      </p:sp>
      <p:sp>
        <p:nvSpPr>
          <p:cNvPr id="209" name="Google Shape;209;p28"/>
          <p:cNvSpPr txBox="1"/>
          <p:nvPr/>
        </p:nvSpPr>
        <p:spPr>
          <a:xfrm>
            <a:off x="387000" y="506025"/>
            <a:ext cx="6998400" cy="6588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b="1">
                <a:solidFill>
                  <a:schemeClr val="dk2"/>
                </a:solidFill>
              </a:rPr>
              <a:t>If framing is for affordability:</a:t>
            </a:r>
            <a:r>
              <a:rPr lang="en">
                <a:solidFill>
                  <a:schemeClr val="dk2"/>
                </a:solidFill>
              </a:rPr>
              <a:t> </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Can I make a personal recommendation?</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Often times what a lot of my clients ask me, especially those in a similar situation as yourself</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Just looking to gain access to the IUL, Be Your Own Bank, Generational Wealth</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They actually ask me…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“What's the minimum, maintenance payment, that I’m approved for, just to open and maintain an account like this</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Because you have to imagine its alot like opening a Charles Schwab Account, or a Money Market Account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 Lot of people just look for that minimum maintenance payment, or something MORE than comfortable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KNOWING you can always add, subtract, change the face value at any point in time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See with the IUL, YES it requires approval based on Health, Age, and Financial</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But you only have to get Approved ONE TIME!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the important idea to understand is the carriers actually allow you </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To make a lump sum contribution DIRECTLY to the cash value of the account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1 time a year…</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So what that means is, if your established monthly contribution or monthly payment is set at a comfortable amount that really makes sense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You still have that alone build up over time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But with access to the vehicle, you have the the ability to make an EXTRA lump sum contribution 1 time a year</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that goes 100% towards your cash values of the account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Does that make sense?</a:t>
            </a:r>
            <a:endParaRPr>
              <a:solidFill>
                <a:schemeClr val="dk2"/>
              </a:solidFill>
            </a:endParaRPr>
          </a:p>
          <a:p>
            <a:pPr marL="457200" lvl="0" indent="0" algn="ctr" rtl="0">
              <a:spcBef>
                <a:spcPts val="0"/>
              </a:spcBef>
              <a:spcAft>
                <a:spcPts val="0"/>
              </a:spcAft>
              <a:buNone/>
            </a:pPr>
            <a:r>
              <a:rPr lang="en" sz="1300" b="1">
                <a:solidFill>
                  <a:schemeClr val="dk1"/>
                </a:solidFill>
              </a:rPr>
              <a:t>* Quote Super low / Comfortable Payment *</a:t>
            </a:r>
            <a:endParaRPr sz="1300" b="1">
              <a:solidFill>
                <a:schemeClr val="dk1"/>
              </a:solidFill>
            </a:endParaRPr>
          </a:p>
          <a:p>
            <a:pPr marL="457200" lvl="0" indent="0" algn="ctr" rtl="0">
              <a:spcBef>
                <a:spcPts val="0"/>
              </a:spcBef>
              <a:spcAft>
                <a:spcPts val="0"/>
              </a:spcAft>
              <a:buNone/>
            </a:pPr>
            <a:r>
              <a:rPr lang="en" sz="1300" b="1">
                <a:solidFill>
                  <a:schemeClr val="dk1"/>
                </a:solidFill>
              </a:rPr>
              <a:t>*Emphasise SAME DAY COVERAGE, Permanent Solution Coverage, Level Pmt, Level Death Benefit*</a:t>
            </a:r>
            <a:endParaRPr sz="1300" b="1">
              <a:solidFill>
                <a:schemeClr val="dk1"/>
              </a:solidFill>
            </a:endParaRPr>
          </a:p>
          <a:p>
            <a:pPr marL="457200" lvl="0" indent="0" algn="ctr" rtl="0">
              <a:spcBef>
                <a:spcPts val="0"/>
              </a:spcBef>
              <a:spcAft>
                <a:spcPts val="0"/>
              </a:spcAft>
              <a:buNone/>
            </a:pPr>
            <a:r>
              <a:rPr lang="en" sz="1300" b="1">
                <a:solidFill>
                  <a:schemeClr val="dk1"/>
                </a:solidFill>
              </a:rPr>
              <a:t>*You can always contribute MORE later + 30 Day free look*</a:t>
            </a:r>
            <a:endParaRPr sz="1300" b="1">
              <a:solidFill>
                <a:schemeClr val="dk1"/>
              </a:solidFill>
            </a:endParaRPr>
          </a:p>
        </p:txBody>
      </p:sp>
      <p:sp>
        <p:nvSpPr>
          <p:cNvPr id="210" name="Google Shape;210;p28">
            <a:hlinkClick r:id="rId3" action="ppaction://hlinksldjump"/>
          </p:cNvPr>
          <p:cNvSpPr/>
          <p:nvPr/>
        </p:nvSpPr>
        <p:spPr>
          <a:xfrm>
            <a:off x="562800" y="9327400"/>
            <a:ext cx="18924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
        <p:nvSpPr>
          <p:cNvPr id="211" name="Google Shape;211;p28">
            <a:hlinkClick r:id="rId4" action="ppaction://hlinksldjump"/>
          </p:cNvPr>
          <p:cNvSpPr/>
          <p:nvPr/>
        </p:nvSpPr>
        <p:spPr>
          <a:xfrm>
            <a:off x="5264750" y="9327400"/>
            <a:ext cx="1892400" cy="555900"/>
          </a:xfrm>
          <a:prstGeom prst="bevel">
            <a:avLst>
              <a:gd name="adj" fmla="val 125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NEXT —&gt;</a:t>
            </a:r>
            <a:endParaRPr sz="1700">
              <a:latin typeface="Lexend SemiBold"/>
              <a:ea typeface="Lexend SemiBold"/>
              <a:cs typeface="Lexend SemiBold"/>
              <a:sym typeface="Lexend SemiBold"/>
            </a:endParaRPr>
          </a:p>
        </p:txBody>
      </p:sp>
      <p:sp>
        <p:nvSpPr>
          <p:cNvPr id="212" name="Google Shape;212;p28">
            <a:hlinkClick r:id="rId5" action="ppaction://hlinksldjump"/>
          </p:cNvPr>
          <p:cNvSpPr/>
          <p:nvPr/>
        </p:nvSpPr>
        <p:spPr>
          <a:xfrm>
            <a:off x="5968500" y="5648075"/>
            <a:ext cx="1416900" cy="555900"/>
          </a:xfrm>
          <a:prstGeom prst="bevel">
            <a:avLst>
              <a:gd name="adj" fmla="val 125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b="1">
                <a:solidFill>
                  <a:schemeClr val="dk1"/>
                </a:solidFill>
              </a:rPr>
              <a:t>IF NEED MORE</a:t>
            </a:r>
            <a:endParaRPr sz="1300" b="1">
              <a:solidFill>
                <a:schemeClr val="dk1"/>
              </a:solidFill>
            </a:endParaRPr>
          </a:p>
        </p:txBody>
      </p:sp>
      <p:sp>
        <p:nvSpPr>
          <p:cNvPr id="213" name="Google Shape;213;p28"/>
          <p:cNvSpPr/>
          <p:nvPr/>
        </p:nvSpPr>
        <p:spPr>
          <a:xfrm>
            <a:off x="451650" y="7005038"/>
            <a:ext cx="6869100" cy="21996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4" name="Google Shape;214;p28"/>
          <p:cNvSpPr txBox="1"/>
          <p:nvPr/>
        </p:nvSpPr>
        <p:spPr>
          <a:xfrm>
            <a:off x="532600" y="7005038"/>
            <a:ext cx="67071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rPr>
              <a:t>CLOSE:</a:t>
            </a:r>
            <a:r>
              <a:rPr lang="en">
                <a:solidFill>
                  <a:schemeClr val="dk1"/>
                </a:solidFill>
              </a:rPr>
              <a:t> “So if that (Mo PMT) is definitely a 10/10, All we really have to do now is send 2 text messages to your phone.</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The first one is a set of disclosures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The second is an actual copy of the policy NOW (CLIENT), THIS does NOT mean we are APPROVED, but it does have some good information on there like the (Mo PMT Amt), the (Coverage AMT) and the policy #.</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And if we DO receive an approval, this will all MATCH the hard copy they send you in the mail.</a:t>
            </a:r>
            <a:endParaRPr>
              <a:solidFill>
                <a:schemeClr val="dk1"/>
              </a:solidFill>
            </a:endParaRPr>
          </a:p>
          <a:p>
            <a:pPr marL="0" lvl="0" indent="0" algn="l" rtl="0">
              <a:spcBef>
                <a:spcPts val="0"/>
              </a:spcBef>
              <a:spcAft>
                <a:spcPts val="0"/>
              </a:spcAft>
              <a:buNone/>
            </a:pPr>
            <a:r>
              <a:rPr lang="en" b="1">
                <a:solidFill>
                  <a:schemeClr val="dk1"/>
                </a:solidFill>
              </a:rPr>
              <a:t>CLOSE:</a:t>
            </a:r>
            <a:r>
              <a:rPr lang="en">
                <a:solidFill>
                  <a:schemeClr val="dk1"/>
                </a:solidFill>
              </a:rPr>
              <a:t> So if I had to send you a link? Is it best to text you ? or Email?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ctrTitle"/>
          </p:nvPr>
        </p:nvSpPr>
        <p:spPr>
          <a:xfrm>
            <a:off x="264950" y="66176"/>
            <a:ext cx="7242600" cy="439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SzPct val="37218"/>
              <a:buNone/>
            </a:pPr>
            <a:r>
              <a:rPr lang="en" sz="2660">
                <a:solidFill>
                  <a:srgbClr val="9900FF"/>
                </a:solidFill>
              </a:rPr>
              <a:t>Amortization</a:t>
            </a:r>
            <a:r>
              <a:rPr lang="en" sz="2660"/>
              <a:t> Framing Script</a:t>
            </a:r>
            <a:endParaRPr sz="2660"/>
          </a:p>
        </p:txBody>
      </p:sp>
      <p:sp>
        <p:nvSpPr>
          <p:cNvPr id="220" name="Google Shape;220;p29"/>
          <p:cNvSpPr txBox="1"/>
          <p:nvPr/>
        </p:nvSpPr>
        <p:spPr>
          <a:xfrm>
            <a:off x="387000" y="353625"/>
            <a:ext cx="6998400" cy="70188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dk1"/>
              </a:buClr>
              <a:buSzPts val="1300"/>
              <a:buAutoNum type="arabicPeriod"/>
            </a:pPr>
            <a:r>
              <a:rPr lang="en">
                <a:solidFill>
                  <a:schemeClr val="dk2"/>
                </a:solidFill>
              </a:rPr>
              <a:t>It's kind of like… Are you a Homeowner?</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Right, well/so you know how most Mortgages are for 30 years right.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But you ever hear that thing where they’re like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If you just made an EXTRA payment, EVERY OTHER payment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You’d finish you Mortgage is 7 years Vs 30…</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*Await Response* Right, exactly</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the Idea is that's the nature of the Amortization Schedule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In other words, you know how in the first couple years the payment for a mortgage is like 99% going towards Interest </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only like a dollar goes towards the Principal, or paying off the balance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as you make it towards the end, its reversed</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WHILE the reason that works is because that EXTRA payment someone makes</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Goes DIRECTLY towards the principal.</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So by doing that you literally fast forward a 30 year term, to 7.</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Does that make sense?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Right, well this isn't a mortgage, but YOUR the bank</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So the idea is knowing a portion of your monthly contribution to the IUL</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Goes towards the insurance, and the other portion goes towards the CASH value of the policy</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Those EXTRA contributions your allowed to make on an annual basis</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Goes 100% towards the cash value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Which DRAMATICALLY accelerates your timeline and growth of the account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Like whatever number you had in mind, $10,000 - $100,000, whatever it was</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By making an extra contribution, you pull the illustration and projection of when you see that in your account, by 10 fold.</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Does that make sense?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Okay because I plugged in a much lower coverage amount…</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And it looks like this…</a:t>
            </a:r>
            <a:endParaRPr>
              <a:solidFill>
                <a:schemeClr val="dk2"/>
              </a:solidFill>
            </a:endParaRPr>
          </a:p>
          <a:p>
            <a:pPr marL="0" lvl="0" indent="0" algn="ctr" rtl="0">
              <a:spcBef>
                <a:spcPts val="0"/>
              </a:spcBef>
              <a:spcAft>
                <a:spcPts val="0"/>
              </a:spcAft>
              <a:buNone/>
            </a:pPr>
            <a:r>
              <a:rPr lang="en" sz="1300" b="1">
                <a:solidFill>
                  <a:schemeClr val="dk1"/>
                </a:solidFill>
              </a:rPr>
              <a:t>* Quote Super low / Comfortable Payment *</a:t>
            </a:r>
            <a:endParaRPr sz="1300" b="1">
              <a:solidFill>
                <a:schemeClr val="dk1"/>
              </a:solidFill>
            </a:endParaRPr>
          </a:p>
          <a:p>
            <a:pPr marL="0" lvl="0" indent="0" algn="ctr" rtl="0">
              <a:spcBef>
                <a:spcPts val="0"/>
              </a:spcBef>
              <a:spcAft>
                <a:spcPts val="0"/>
              </a:spcAft>
              <a:buNone/>
            </a:pPr>
            <a:r>
              <a:rPr lang="en" sz="1300" b="1">
                <a:solidFill>
                  <a:schemeClr val="dk1"/>
                </a:solidFill>
              </a:rPr>
              <a:t>*Emphasise SAME DAY COVERAGE, Permanent Solution Coverage, Level Pmt, Level Death Benefit*</a:t>
            </a:r>
            <a:endParaRPr sz="1300" b="1">
              <a:solidFill>
                <a:schemeClr val="dk1"/>
              </a:solidFill>
            </a:endParaRPr>
          </a:p>
          <a:p>
            <a:pPr marL="0" lvl="0" indent="0" algn="ctr" rtl="0">
              <a:spcBef>
                <a:spcPts val="0"/>
              </a:spcBef>
              <a:spcAft>
                <a:spcPts val="0"/>
              </a:spcAft>
              <a:buNone/>
            </a:pPr>
            <a:r>
              <a:rPr lang="en" sz="1300" b="1">
                <a:solidFill>
                  <a:schemeClr val="dk1"/>
                </a:solidFill>
              </a:rPr>
              <a:t>*You can always contribute MORE later + 30 Day free look*</a:t>
            </a:r>
            <a:endParaRPr>
              <a:solidFill>
                <a:schemeClr val="dk2"/>
              </a:solidFill>
            </a:endParaRPr>
          </a:p>
        </p:txBody>
      </p:sp>
      <p:sp>
        <p:nvSpPr>
          <p:cNvPr id="221" name="Google Shape;221;p29"/>
          <p:cNvSpPr/>
          <p:nvPr/>
        </p:nvSpPr>
        <p:spPr>
          <a:xfrm>
            <a:off x="451700" y="7243263"/>
            <a:ext cx="6869100" cy="21996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2" name="Google Shape;222;p29"/>
          <p:cNvSpPr txBox="1"/>
          <p:nvPr/>
        </p:nvSpPr>
        <p:spPr>
          <a:xfrm>
            <a:off x="532650" y="7243263"/>
            <a:ext cx="67071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rPr>
              <a:t>CLOSE:</a:t>
            </a:r>
            <a:r>
              <a:rPr lang="en">
                <a:solidFill>
                  <a:schemeClr val="dk1"/>
                </a:solidFill>
              </a:rPr>
              <a:t> “So if that (Mo PMT) is definitely a 10/10, All we really have to do now is send 2 text messages to your phone.</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The first one is a set of disclosures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The second is an actual copy of the policy NOW (CLIENT), THIS does NOT mean we are APPROVED, but it does have some good information on there like the (Mo PMT Amt), the (Coverage AMT) and the policy #.</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And if we DO receive an approval, this will all MATCH the hard copy they send you in the mail.</a:t>
            </a:r>
            <a:endParaRPr>
              <a:solidFill>
                <a:schemeClr val="dk1"/>
              </a:solidFill>
            </a:endParaRPr>
          </a:p>
          <a:p>
            <a:pPr marL="0" lvl="0" indent="0" algn="l" rtl="0">
              <a:spcBef>
                <a:spcPts val="0"/>
              </a:spcBef>
              <a:spcAft>
                <a:spcPts val="0"/>
              </a:spcAft>
              <a:buNone/>
            </a:pPr>
            <a:r>
              <a:rPr lang="en" b="1">
                <a:solidFill>
                  <a:schemeClr val="dk1"/>
                </a:solidFill>
              </a:rPr>
              <a:t>CLOSE:</a:t>
            </a:r>
            <a:r>
              <a:rPr lang="en">
                <a:solidFill>
                  <a:schemeClr val="dk1"/>
                </a:solidFill>
              </a:rPr>
              <a:t> So if I had to send you a link? Is it best to text you ? or Email?</a:t>
            </a:r>
            <a:endParaRPr/>
          </a:p>
        </p:txBody>
      </p:sp>
      <p:sp>
        <p:nvSpPr>
          <p:cNvPr id="223" name="Google Shape;223;p29">
            <a:hlinkClick r:id="rId3" action="ppaction://hlinksldjump"/>
          </p:cNvPr>
          <p:cNvSpPr/>
          <p:nvPr/>
        </p:nvSpPr>
        <p:spPr>
          <a:xfrm>
            <a:off x="532650" y="9536125"/>
            <a:ext cx="1674000" cy="4398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
        <p:nvSpPr>
          <p:cNvPr id="224" name="Google Shape;224;p29">
            <a:hlinkClick r:id="rId4" action="ppaction://hlinksldjump"/>
          </p:cNvPr>
          <p:cNvSpPr/>
          <p:nvPr/>
        </p:nvSpPr>
        <p:spPr>
          <a:xfrm>
            <a:off x="5621200" y="9536125"/>
            <a:ext cx="1564500" cy="439800"/>
          </a:xfrm>
          <a:prstGeom prst="bevel">
            <a:avLst>
              <a:gd name="adj" fmla="val 125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NEXT —&gt;</a:t>
            </a:r>
            <a:endParaRPr sz="1700">
              <a:latin typeface="Lexend SemiBold"/>
              <a:ea typeface="Lexend SemiBold"/>
              <a:cs typeface="Lexend SemiBold"/>
              <a:sym typeface="Lexend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ctrTitle"/>
          </p:nvPr>
        </p:nvSpPr>
        <p:spPr>
          <a:xfrm>
            <a:off x="264900" y="245355"/>
            <a:ext cx="7242600" cy="133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880"/>
              <a:t>This First Link is a</a:t>
            </a:r>
            <a:endParaRPr sz="3880"/>
          </a:p>
          <a:p>
            <a:pPr marL="0" lvl="0" indent="0" algn="ctr" rtl="0">
              <a:spcBef>
                <a:spcPts val="0"/>
              </a:spcBef>
              <a:spcAft>
                <a:spcPts val="0"/>
              </a:spcAft>
              <a:buSzPts val="990"/>
              <a:buNone/>
            </a:pPr>
            <a:r>
              <a:rPr lang="en" sz="3880"/>
              <a:t>Screen Share Link</a:t>
            </a:r>
            <a:endParaRPr sz="3880"/>
          </a:p>
        </p:txBody>
      </p:sp>
      <p:sp>
        <p:nvSpPr>
          <p:cNvPr id="230" name="Google Shape;230;p30"/>
          <p:cNvSpPr txBox="1"/>
          <p:nvPr/>
        </p:nvSpPr>
        <p:spPr>
          <a:xfrm>
            <a:off x="615300" y="1515675"/>
            <a:ext cx="6541800" cy="1877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AutoNum type="arabicPeriod"/>
            </a:pPr>
            <a:r>
              <a:rPr lang="en">
                <a:solidFill>
                  <a:schemeClr val="dk2"/>
                </a:solidFill>
              </a:rPr>
              <a:t>This actually allows you to look over my shoulder.</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*Jokingly* As you know these carriers, they’re so particular</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If we’re off by a digit, or a letter on the application</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They’ll send this thing back to a 1-2 week manual underwrite</a:t>
            </a:r>
            <a:endParaRPr>
              <a:solidFill>
                <a:schemeClr val="dk2"/>
              </a:solidFill>
            </a:endParaRPr>
          </a:p>
          <a:p>
            <a:pPr marL="457200" lvl="0" indent="-317500" algn="l" rtl="0">
              <a:spcBef>
                <a:spcPts val="0"/>
              </a:spcBef>
              <a:spcAft>
                <a:spcPts val="0"/>
              </a:spcAft>
              <a:buClr>
                <a:schemeClr val="dk2"/>
              </a:buClr>
              <a:buSzPts val="1400"/>
              <a:buAutoNum type="arabicPeriod"/>
            </a:pPr>
            <a:r>
              <a:rPr lang="en">
                <a:solidFill>
                  <a:schemeClr val="dk2"/>
                </a:solidFill>
              </a:rPr>
              <a:t>So I just feel a lot more comfortable when you can see my screen and help confirm the information as we go</a:t>
            </a:r>
            <a:endParaRPr>
              <a:solidFill>
                <a:schemeClr val="dk2"/>
              </a:solidFill>
            </a:endParaRPr>
          </a:p>
          <a:p>
            <a:pPr marL="0" lvl="0" indent="0" algn="l" rtl="0">
              <a:spcBef>
                <a:spcPts val="0"/>
              </a:spcBef>
              <a:spcAft>
                <a:spcPts val="0"/>
              </a:spcAft>
              <a:buNone/>
            </a:pPr>
            <a:endParaRPr sz="1200">
              <a:solidFill>
                <a:schemeClr val="dk2"/>
              </a:solidFill>
            </a:endParaRPr>
          </a:p>
          <a:p>
            <a:pPr marL="0" lvl="0" indent="0" algn="ctr" rtl="0">
              <a:spcBef>
                <a:spcPts val="0"/>
              </a:spcBef>
              <a:spcAft>
                <a:spcPts val="0"/>
              </a:spcAft>
              <a:buNone/>
            </a:pPr>
            <a:r>
              <a:rPr lang="en" b="1">
                <a:solidFill>
                  <a:schemeClr val="dk2"/>
                </a:solidFill>
              </a:rPr>
              <a:t>*Send Link* And confirm they got it. Walk them thru getting online with you</a:t>
            </a:r>
            <a:endParaRPr b="1">
              <a:solidFill>
                <a:schemeClr val="dk2"/>
              </a:solidFill>
            </a:endParaRPr>
          </a:p>
        </p:txBody>
      </p:sp>
      <p:sp>
        <p:nvSpPr>
          <p:cNvPr id="231" name="Google Shape;231;p30">
            <a:hlinkClick r:id="rId3"/>
          </p:cNvPr>
          <p:cNvSpPr/>
          <p:nvPr/>
        </p:nvSpPr>
        <p:spPr>
          <a:xfrm>
            <a:off x="2119350" y="3917075"/>
            <a:ext cx="3533700" cy="754500"/>
          </a:xfrm>
          <a:prstGeom prst="bevel">
            <a:avLst>
              <a:gd name="adj" fmla="val 12500"/>
            </a:avLst>
          </a:prstGeom>
          <a:gradFill>
            <a:gsLst>
              <a:gs pos="0">
                <a:srgbClr val="1077D2"/>
              </a:gs>
              <a:gs pos="100000">
                <a:srgbClr val="09315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Lexend Black"/>
                <a:ea typeface="Lexend Black"/>
                <a:cs typeface="Lexend Black"/>
                <a:sym typeface="Lexend Black"/>
              </a:rPr>
              <a:t>GOOGLE MEETS LINK</a:t>
            </a:r>
            <a:endParaRPr>
              <a:solidFill>
                <a:schemeClr val="lt1"/>
              </a:solidFill>
              <a:latin typeface="Lexend Black"/>
              <a:ea typeface="Lexend Black"/>
              <a:cs typeface="Lexend Black"/>
              <a:sym typeface="Lexend Black"/>
            </a:endParaRPr>
          </a:p>
        </p:txBody>
      </p:sp>
      <p:sp>
        <p:nvSpPr>
          <p:cNvPr id="232" name="Google Shape;232;p30">
            <a:hlinkClick r:id="rId4" action="ppaction://hlinksldjump"/>
          </p:cNvPr>
          <p:cNvSpPr/>
          <p:nvPr/>
        </p:nvSpPr>
        <p:spPr>
          <a:xfrm>
            <a:off x="562800" y="9251200"/>
            <a:ext cx="18924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
        <p:nvSpPr>
          <p:cNvPr id="233" name="Google Shape;233;p30">
            <a:hlinkClick r:id="rId5" action="ppaction://hlinksldjump"/>
          </p:cNvPr>
          <p:cNvSpPr/>
          <p:nvPr/>
        </p:nvSpPr>
        <p:spPr>
          <a:xfrm>
            <a:off x="2875200" y="7266000"/>
            <a:ext cx="20220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To Quote</a:t>
            </a:r>
            <a:endParaRPr sz="1700">
              <a:latin typeface="Lexend SemiBold"/>
              <a:ea typeface="Lexend SemiBold"/>
              <a:cs typeface="Lexend SemiBold"/>
              <a:sym typeface="Lexend SemiBold"/>
            </a:endParaRPr>
          </a:p>
        </p:txBody>
      </p:sp>
      <p:sp>
        <p:nvSpPr>
          <p:cNvPr id="234" name="Google Shape;234;p30">
            <a:hlinkClick r:id="rId6"/>
          </p:cNvPr>
          <p:cNvSpPr/>
          <p:nvPr/>
        </p:nvSpPr>
        <p:spPr>
          <a:xfrm>
            <a:off x="2642100" y="4983463"/>
            <a:ext cx="2488200" cy="727800"/>
          </a:xfrm>
          <a:prstGeom prst="bevel">
            <a:avLst>
              <a:gd name="adj" fmla="val 125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MOO</a:t>
            </a:r>
            <a:endParaRPr b="1"/>
          </a:p>
        </p:txBody>
      </p:sp>
      <p:sp>
        <p:nvSpPr>
          <p:cNvPr id="235" name="Google Shape;235;p30">
            <a:hlinkClick r:id="rId7"/>
          </p:cNvPr>
          <p:cNvSpPr/>
          <p:nvPr/>
        </p:nvSpPr>
        <p:spPr>
          <a:xfrm>
            <a:off x="2642100" y="6148538"/>
            <a:ext cx="2488200" cy="727800"/>
          </a:xfrm>
          <a:prstGeom prst="bevel">
            <a:avLst>
              <a:gd name="adj" fmla="val 12500"/>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ETHOS</a:t>
            </a:r>
            <a:endParaRPr b="1">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ctrTitle"/>
          </p:nvPr>
        </p:nvSpPr>
        <p:spPr>
          <a:xfrm>
            <a:off x="264900" y="115399"/>
            <a:ext cx="7242600" cy="86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180" b="1">
                <a:latin typeface="Lexend"/>
                <a:ea typeface="Lexend"/>
                <a:cs typeface="Lexend"/>
                <a:sym typeface="Lexend"/>
              </a:rPr>
              <a:t>Mtg Protection</a:t>
            </a:r>
            <a:endParaRPr sz="4180" b="1">
              <a:latin typeface="Lexend"/>
              <a:ea typeface="Lexend"/>
              <a:cs typeface="Lexend"/>
              <a:sym typeface="Lexend"/>
            </a:endParaRPr>
          </a:p>
        </p:txBody>
      </p:sp>
      <p:sp>
        <p:nvSpPr>
          <p:cNvPr id="241" name="Google Shape;241;p31">
            <a:hlinkClick r:id="rId3" action="ppaction://hlinksldjump"/>
          </p:cNvPr>
          <p:cNvSpPr/>
          <p:nvPr/>
        </p:nvSpPr>
        <p:spPr>
          <a:xfrm>
            <a:off x="143075" y="9330500"/>
            <a:ext cx="18747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
        <p:nvSpPr>
          <p:cNvPr id="242" name="Google Shape;242;p31"/>
          <p:cNvSpPr/>
          <p:nvPr/>
        </p:nvSpPr>
        <p:spPr>
          <a:xfrm>
            <a:off x="352500" y="3018100"/>
            <a:ext cx="7067400" cy="1066200"/>
          </a:xfrm>
          <a:prstGeom prst="rect">
            <a:avLst/>
          </a:prstGeom>
          <a:solidFill>
            <a:srgbClr val="000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3" name="Google Shape;243;p31"/>
          <p:cNvSpPr/>
          <p:nvPr/>
        </p:nvSpPr>
        <p:spPr>
          <a:xfrm>
            <a:off x="352500" y="1951900"/>
            <a:ext cx="7067400" cy="1066200"/>
          </a:xfrm>
          <a:prstGeom prst="rect">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4" name="Google Shape;244;p31"/>
          <p:cNvSpPr txBox="1"/>
          <p:nvPr/>
        </p:nvSpPr>
        <p:spPr>
          <a:xfrm>
            <a:off x="352500" y="2067525"/>
            <a:ext cx="6541800" cy="1477500"/>
          </a:xfrm>
          <a:prstGeom prst="rect">
            <a:avLst/>
          </a:prstGeom>
          <a:noFill/>
          <a:ln>
            <a:noFill/>
          </a:ln>
        </p:spPr>
        <p:txBody>
          <a:bodyPr spcFirstLastPara="1" wrap="square" lIns="91425" tIns="91425" rIns="91425" bIns="91425" anchor="t" anchorCtr="0">
            <a:spAutoFit/>
          </a:bodyPr>
          <a:lstStyle/>
          <a:p>
            <a:pPr marL="457200" lvl="0" indent="-330200" algn="l" rtl="0">
              <a:lnSpc>
                <a:spcPct val="200000"/>
              </a:lnSpc>
              <a:spcBef>
                <a:spcPts val="0"/>
              </a:spcBef>
              <a:spcAft>
                <a:spcPts val="0"/>
              </a:spcAft>
              <a:buClr>
                <a:schemeClr val="lt1"/>
              </a:buClr>
              <a:buSzPts val="1600"/>
              <a:buAutoNum type="arabicPeriod"/>
            </a:pPr>
            <a:r>
              <a:rPr lang="en" sz="1600" b="1">
                <a:solidFill>
                  <a:schemeClr val="lt1"/>
                </a:solidFill>
              </a:rPr>
              <a:t>Mortgage Protection</a:t>
            </a:r>
            <a:endParaRPr sz="1600" b="1">
              <a:solidFill>
                <a:schemeClr val="lt1"/>
              </a:solidFill>
            </a:endParaRPr>
          </a:p>
          <a:p>
            <a:pPr marL="0" lvl="0" indent="0" algn="l" rtl="0">
              <a:lnSpc>
                <a:spcPct val="200000"/>
              </a:lnSpc>
              <a:spcBef>
                <a:spcPts val="0"/>
              </a:spcBef>
              <a:spcAft>
                <a:spcPts val="0"/>
              </a:spcAft>
              <a:buNone/>
            </a:pPr>
            <a:endParaRPr sz="1000" b="1">
              <a:solidFill>
                <a:schemeClr val="lt1"/>
              </a:solidFill>
            </a:endParaRPr>
          </a:p>
          <a:p>
            <a:pPr marL="0" lvl="0" indent="0" algn="l" rtl="0">
              <a:lnSpc>
                <a:spcPct val="200000"/>
              </a:lnSpc>
              <a:spcBef>
                <a:spcPts val="0"/>
              </a:spcBef>
              <a:spcAft>
                <a:spcPts val="0"/>
              </a:spcAft>
              <a:buNone/>
            </a:pPr>
            <a:endParaRPr sz="800" b="1">
              <a:solidFill>
                <a:schemeClr val="lt1"/>
              </a:solidFill>
            </a:endParaRPr>
          </a:p>
          <a:p>
            <a:pPr marL="457200" lvl="0" indent="-330200" algn="l" rtl="0">
              <a:lnSpc>
                <a:spcPct val="200000"/>
              </a:lnSpc>
              <a:spcBef>
                <a:spcPts val="0"/>
              </a:spcBef>
              <a:spcAft>
                <a:spcPts val="0"/>
              </a:spcAft>
              <a:buClr>
                <a:schemeClr val="lt1"/>
              </a:buClr>
              <a:buSzPts val="1600"/>
              <a:buAutoNum type="arabicPeriod"/>
            </a:pPr>
            <a:r>
              <a:rPr lang="en" sz="1600" b="1">
                <a:solidFill>
                  <a:schemeClr val="lt1"/>
                </a:solidFill>
              </a:rPr>
              <a:t>Equity Protection / Payment Protection</a:t>
            </a:r>
            <a:endParaRPr sz="1600" b="1">
              <a:solidFill>
                <a:schemeClr val="lt1"/>
              </a:solidFill>
            </a:endParaRPr>
          </a:p>
        </p:txBody>
      </p:sp>
      <p:sp>
        <p:nvSpPr>
          <p:cNvPr id="245" name="Google Shape;245;p31"/>
          <p:cNvSpPr/>
          <p:nvPr/>
        </p:nvSpPr>
        <p:spPr>
          <a:xfrm>
            <a:off x="5044275" y="2233600"/>
            <a:ext cx="2077800" cy="502800"/>
          </a:xfrm>
          <a:prstGeom prst="bevel">
            <a:avLst>
              <a:gd name="adj" fmla="val 125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Lexend"/>
                <a:ea typeface="Lexend"/>
                <a:cs typeface="Lexend"/>
                <a:sym typeface="Lexend"/>
              </a:rPr>
              <a:t>COMING SOON</a:t>
            </a:r>
            <a:endParaRPr b="1">
              <a:latin typeface="Lexend"/>
              <a:ea typeface="Lexend"/>
              <a:cs typeface="Lexend"/>
              <a:sym typeface="Lexend"/>
            </a:endParaRPr>
          </a:p>
        </p:txBody>
      </p:sp>
      <p:sp>
        <p:nvSpPr>
          <p:cNvPr id="246" name="Google Shape;246;p31"/>
          <p:cNvSpPr txBox="1"/>
          <p:nvPr/>
        </p:nvSpPr>
        <p:spPr>
          <a:xfrm>
            <a:off x="1166400" y="1169875"/>
            <a:ext cx="5439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rPr>
              <a:t>COMING SOON</a:t>
            </a:r>
            <a:endParaRPr sz="1800">
              <a:solidFill>
                <a:schemeClr val="dk2"/>
              </a:solidFill>
            </a:endParaRPr>
          </a:p>
        </p:txBody>
      </p:sp>
      <p:sp>
        <p:nvSpPr>
          <p:cNvPr id="247" name="Google Shape;247;p31"/>
          <p:cNvSpPr/>
          <p:nvPr/>
        </p:nvSpPr>
        <p:spPr>
          <a:xfrm>
            <a:off x="5044275" y="3299800"/>
            <a:ext cx="2077800" cy="502800"/>
          </a:xfrm>
          <a:prstGeom prst="bevel">
            <a:avLst>
              <a:gd name="adj" fmla="val 125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Lexend"/>
                <a:ea typeface="Lexend"/>
                <a:cs typeface="Lexend"/>
                <a:sym typeface="Lexend"/>
              </a:rPr>
              <a:t>COMING SOON</a:t>
            </a:r>
            <a:endParaRPr b="1">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552900" y="204501"/>
            <a:ext cx="666600" cy="666600"/>
          </a:xfrm>
          <a:prstGeom prst="rect">
            <a:avLst/>
          </a:prstGeom>
          <a:noFill/>
          <a:ln>
            <a:noFill/>
          </a:ln>
        </p:spPr>
      </p:pic>
      <p:sp>
        <p:nvSpPr>
          <p:cNvPr id="62" name="Google Shape;62;p14"/>
          <p:cNvSpPr txBox="1"/>
          <p:nvPr/>
        </p:nvSpPr>
        <p:spPr>
          <a:xfrm>
            <a:off x="317400" y="950965"/>
            <a:ext cx="7137600" cy="8880900"/>
          </a:xfrm>
          <a:prstGeom prst="rect">
            <a:avLst/>
          </a:prstGeom>
          <a:noFill/>
          <a:ln>
            <a:noFill/>
          </a:ln>
        </p:spPr>
        <p:txBody>
          <a:bodyPr spcFirstLastPara="1" wrap="square" lIns="91425" tIns="91425" rIns="91425" bIns="91425" anchor="ctr" anchorCtr="0">
            <a:noAutofit/>
          </a:bodyPr>
          <a:lstStyle/>
          <a:p>
            <a:pPr marL="1371600" lvl="0" indent="457200" algn="l" rtl="0">
              <a:lnSpc>
                <a:spcPct val="200000"/>
              </a:lnSpc>
              <a:spcBef>
                <a:spcPts val="0"/>
              </a:spcBef>
              <a:spcAft>
                <a:spcPts val="0"/>
              </a:spcAft>
              <a:buNone/>
            </a:pPr>
            <a:r>
              <a:rPr lang="en" sz="1200" b="1" dirty="0"/>
              <a:t>Fidelity Insurance </a:t>
            </a:r>
            <a:r>
              <a:rPr lang="en" sz="1100" dirty="0"/>
              <a:t>  </a:t>
            </a:r>
            <a:r>
              <a:rPr lang="en" sz="1200" b="1" dirty="0"/>
              <a:t>Hall of Fame Script</a:t>
            </a:r>
            <a:endParaRPr sz="1200" b="1" dirty="0"/>
          </a:p>
          <a:p>
            <a:pPr marL="1371600" lvl="0" indent="457200" algn="l" rtl="0">
              <a:lnSpc>
                <a:spcPct val="200000"/>
              </a:lnSpc>
              <a:spcBef>
                <a:spcPts val="0"/>
              </a:spcBef>
              <a:spcAft>
                <a:spcPts val="0"/>
              </a:spcAft>
              <a:buNone/>
            </a:pPr>
            <a:endParaRPr sz="100" b="1" dirty="0"/>
          </a:p>
          <a:p>
            <a:pPr marL="457200" lvl="0" indent="-298450" algn="l" rtl="0">
              <a:lnSpc>
                <a:spcPct val="200000"/>
              </a:lnSpc>
              <a:spcBef>
                <a:spcPts val="0"/>
              </a:spcBef>
              <a:spcAft>
                <a:spcPts val="0"/>
              </a:spcAft>
              <a:buSzPts val="1100"/>
              <a:buAutoNum type="arabicPeriod"/>
            </a:pPr>
            <a:r>
              <a:rPr lang="en" sz="1100" dirty="0"/>
              <a:t>Good Morn/Aft/Eve (cust) this is, (name), with Fidelity Insurance touching base about </a:t>
            </a:r>
            <a:endParaRPr sz="1100" dirty="0"/>
          </a:p>
          <a:p>
            <a:pPr marL="457200" lvl="0" indent="-298450" algn="l" rtl="0">
              <a:lnSpc>
                <a:spcPct val="200000"/>
              </a:lnSpc>
              <a:spcBef>
                <a:spcPts val="0"/>
              </a:spcBef>
              <a:spcAft>
                <a:spcPts val="0"/>
              </a:spcAft>
              <a:buSzPts val="1100"/>
              <a:buAutoNum type="arabicPeriod"/>
            </a:pPr>
            <a:r>
              <a:rPr lang="en" sz="1100" dirty="0"/>
              <a:t>The CASH BUILDING Life insurance request that you made on social media.</a:t>
            </a:r>
            <a:endParaRPr sz="700" dirty="0"/>
          </a:p>
          <a:p>
            <a:pPr marL="457200" lvl="0" indent="-298450" algn="l" rtl="0">
              <a:lnSpc>
                <a:spcPct val="200000"/>
              </a:lnSpc>
              <a:spcBef>
                <a:spcPts val="0"/>
              </a:spcBef>
              <a:spcAft>
                <a:spcPts val="0"/>
              </a:spcAft>
              <a:buSzPts val="1100"/>
              <a:buAutoNum type="arabicPeriod"/>
            </a:pPr>
            <a:r>
              <a:rPr lang="en" sz="1100" i="1" dirty="0"/>
              <a:t>You remember the STRONG GUY all over FB/Instagram talking about the IUL, </a:t>
            </a:r>
            <a:r>
              <a:rPr lang="en" sz="700" i="1" dirty="0"/>
              <a:t>The Indexed Universal Life Insurance. </a:t>
            </a:r>
            <a:endParaRPr sz="700" i="1" dirty="0"/>
          </a:p>
          <a:p>
            <a:pPr marL="457200" lvl="0" indent="-298450" algn="l" rtl="0">
              <a:lnSpc>
                <a:spcPct val="200000"/>
              </a:lnSpc>
              <a:spcBef>
                <a:spcPts val="0"/>
              </a:spcBef>
              <a:spcAft>
                <a:spcPts val="0"/>
              </a:spcAft>
              <a:buSzPts val="1100"/>
              <a:buAutoNum type="arabicPeriod"/>
            </a:pPr>
            <a:r>
              <a:rPr lang="en" sz="1100" i="1" dirty="0"/>
              <a:t>And on your application here it says you're over there in (state) is that correct?</a:t>
            </a:r>
            <a:endParaRPr sz="1100" i="1" dirty="0"/>
          </a:p>
          <a:p>
            <a:pPr marL="457200" lvl="0" indent="-298450" algn="l" rtl="0">
              <a:lnSpc>
                <a:spcPct val="200000"/>
              </a:lnSpc>
              <a:spcBef>
                <a:spcPts val="0"/>
              </a:spcBef>
              <a:spcAft>
                <a:spcPts val="0"/>
              </a:spcAft>
              <a:buSzPts val="1100"/>
              <a:buAutoNum type="arabicPeriod"/>
            </a:pPr>
            <a:r>
              <a:rPr lang="en" sz="1100" dirty="0"/>
              <a:t>I’m the underwriter assigned to your case.</a:t>
            </a:r>
            <a:endParaRPr sz="1100" dirty="0"/>
          </a:p>
          <a:p>
            <a:pPr marL="457200" lvl="0" indent="-298450" algn="l" rtl="0">
              <a:lnSpc>
                <a:spcPct val="200000"/>
              </a:lnSpc>
              <a:spcBef>
                <a:spcPts val="0"/>
              </a:spcBef>
              <a:spcAft>
                <a:spcPts val="0"/>
              </a:spcAft>
              <a:buSzPts val="1100"/>
              <a:buAutoNum type="arabicPeriod"/>
            </a:pPr>
            <a:r>
              <a:rPr lang="en" sz="1100" dirty="0"/>
              <a:t>My job is just to see if you qualify for the  program. </a:t>
            </a:r>
            <a:endParaRPr sz="1100" dirty="0"/>
          </a:p>
          <a:p>
            <a:pPr marL="457200" lvl="0" indent="-298450" algn="l" rtl="0">
              <a:lnSpc>
                <a:spcPct val="200000"/>
              </a:lnSpc>
              <a:spcBef>
                <a:spcPts val="0"/>
              </a:spcBef>
              <a:spcAft>
                <a:spcPts val="0"/>
              </a:spcAft>
              <a:buSzPts val="1100"/>
              <a:buAutoNum type="arabicPeriod"/>
            </a:pPr>
            <a:r>
              <a:rPr lang="en" sz="1100" dirty="0"/>
              <a:t>(Client Name), We used to do this face to face, but with everything going on the past few years,</a:t>
            </a:r>
            <a:endParaRPr sz="1100" dirty="0"/>
          </a:p>
          <a:p>
            <a:pPr marL="457200" lvl="0" indent="-298450" algn="l" rtl="0">
              <a:lnSpc>
                <a:spcPct val="200000"/>
              </a:lnSpc>
              <a:spcBef>
                <a:spcPts val="0"/>
              </a:spcBef>
              <a:spcAft>
                <a:spcPts val="0"/>
              </a:spcAft>
              <a:buSzPts val="1100"/>
              <a:buAutoNum type="arabicPeriod"/>
            </a:pPr>
            <a:r>
              <a:rPr lang="en" sz="1100" dirty="0"/>
              <a:t>everything is over the phone now. </a:t>
            </a:r>
            <a:endParaRPr sz="1100" dirty="0"/>
          </a:p>
          <a:p>
            <a:pPr marL="457200" lvl="0" indent="-298450" algn="l" rtl="0">
              <a:lnSpc>
                <a:spcPct val="200000"/>
              </a:lnSpc>
              <a:spcBef>
                <a:spcPts val="0"/>
              </a:spcBef>
              <a:spcAft>
                <a:spcPts val="0"/>
              </a:spcAft>
              <a:buSzPts val="1100"/>
              <a:buAutoNum type="arabicPeriod"/>
            </a:pPr>
            <a:r>
              <a:rPr lang="en" sz="1100" dirty="0"/>
              <a:t>The plans are state-regulated, no physical exams, no blood work drawn,</a:t>
            </a:r>
            <a:endParaRPr sz="1100" dirty="0"/>
          </a:p>
          <a:p>
            <a:pPr marL="457200" lvl="0" indent="-298450" algn="l" rtl="0">
              <a:lnSpc>
                <a:spcPct val="200000"/>
              </a:lnSpc>
              <a:spcBef>
                <a:spcPts val="0"/>
              </a:spcBef>
              <a:spcAft>
                <a:spcPts val="0"/>
              </a:spcAft>
              <a:buSzPts val="1100"/>
              <a:buAutoNum type="arabicPeriod"/>
            </a:pPr>
            <a:r>
              <a:rPr lang="en" sz="1100" dirty="0"/>
              <a:t>they just have me go over a quick health questionnaire. 	</a:t>
            </a:r>
            <a:endParaRPr sz="1100" dirty="0"/>
          </a:p>
          <a:p>
            <a:pPr marL="457200" lvl="0" indent="-298450" algn="l" rtl="0">
              <a:lnSpc>
                <a:spcPct val="200000"/>
              </a:lnSpc>
              <a:spcBef>
                <a:spcPts val="0"/>
              </a:spcBef>
              <a:spcAft>
                <a:spcPts val="0"/>
              </a:spcAft>
              <a:buSzPts val="1100"/>
              <a:buAutoNum type="arabicPeriod"/>
            </a:pPr>
            <a:r>
              <a:rPr lang="en" sz="1100" dirty="0"/>
              <a:t>Before I go too far, let me send over my verified producer link, it just has more information about me and the company I work with.</a:t>
            </a:r>
            <a:endParaRPr sz="1100" dirty="0"/>
          </a:p>
          <a:p>
            <a:pPr marL="457200" lvl="0" indent="-298450" algn="l" rtl="0">
              <a:lnSpc>
                <a:spcPct val="200000"/>
              </a:lnSpc>
              <a:spcBef>
                <a:spcPts val="0"/>
              </a:spcBef>
              <a:spcAft>
                <a:spcPts val="0"/>
              </a:spcAft>
              <a:buSzPts val="1100"/>
              <a:buAutoNum type="arabicPeriod"/>
            </a:pPr>
            <a:r>
              <a:rPr lang="en" sz="1100" b="1" i="1" dirty="0"/>
              <a:t>you should see that on your phone, I’m texting you my Verified Producer Link, </a:t>
            </a:r>
            <a:endParaRPr sz="1100" b="1" i="1" dirty="0"/>
          </a:p>
          <a:p>
            <a:pPr marL="457200" lvl="0" indent="-298450" algn="l" rtl="0">
              <a:lnSpc>
                <a:spcPct val="200000"/>
              </a:lnSpc>
              <a:spcBef>
                <a:spcPts val="0"/>
              </a:spcBef>
              <a:spcAft>
                <a:spcPts val="0"/>
              </a:spcAft>
              <a:buSzPts val="1100"/>
              <a:buAutoNum type="arabicPeriod"/>
            </a:pPr>
            <a:r>
              <a:rPr lang="en" sz="1100" b="1" i="1" dirty="0"/>
              <a:t>Let me know when you got that… (1. Did you get that - 2. Can you open it?)</a:t>
            </a:r>
            <a:endParaRPr sz="1100" b="1" i="1" dirty="0"/>
          </a:p>
          <a:p>
            <a:pPr marL="457200" lvl="0" indent="-298450" algn="l" rtl="0">
              <a:lnSpc>
                <a:spcPct val="200000"/>
              </a:lnSpc>
              <a:spcBef>
                <a:spcPts val="0"/>
              </a:spcBef>
              <a:spcAft>
                <a:spcPts val="0"/>
              </a:spcAft>
              <a:buSzPts val="1100"/>
              <a:buAutoNum type="arabicPeriod"/>
            </a:pPr>
            <a:r>
              <a:rPr lang="en" sz="1100" b="1" i="1" dirty="0"/>
              <a:t>*** Carriers ***</a:t>
            </a:r>
            <a:endParaRPr sz="1100" b="1" i="1" dirty="0"/>
          </a:p>
          <a:p>
            <a:pPr marL="457200" lvl="0" indent="-298450" algn="l" rtl="0">
              <a:lnSpc>
                <a:spcPct val="200000"/>
              </a:lnSpc>
              <a:spcBef>
                <a:spcPts val="0"/>
              </a:spcBef>
              <a:spcAft>
                <a:spcPts val="0"/>
              </a:spcAft>
              <a:buSzPts val="1100"/>
              <a:buAutoNum type="arabicPeriod"/>
            </a:pPr>
            <a:r>
              <a:rPr lang="en" sz="1100" b="1" i="1" dirty="0"/>
              <a:t>*** Corp Office + Agency Owner ***</a:t>
            </a:r>
            <a:endParaRPr sz="1100" b="1" i="1" dirty="0"/>
          </a:p>
          <a:p>
            <a:pPr marL="457200" lvl="0" indent="-298450" algn="l" rtl="0">
              <a:lnSpc>
                <a:spcPct val="200000"/>
              </a:lnSpc>
              <a:spcBef>
                <a:spcPts val="0"/>
              </a:spcBef>
              <a:spcAft>
                <a:spcPts val="0"/>
              </a:spcAft>
              <a:buSzPts val="1100"/>
              <a:buAutoNum type="arabicPeriod"/>
            </a:pPr>
            <a:r>
              <a:rPr lang="en" sz="1100" b="1" i="1" dirty="0"/>
              <a:t>*** Licensed in all 50 States + US Virgin &amp; P.R. ***</a:t>
            </a:r>
            <a:endParaRPr sz="1100" b="1" i="1" dirty="0"/>
          </a:p>
          <a:p>
            <a:pPr marL="457200" lvl="0" indent="-298450" algn="l" rtl="0">
              <a:lnSpc>
                <a:spcPct val="200000"/>
              </a:lnSpc>
              <a:spcBef>
                <a:spcPts val="0"/>
              </a:spcBef>
              <a:spcAft>
                <a:spcPts val="0"/>
              </a:spcAft>
              <a:buSzPts val="1100"/>
              <a:buAutoNum type="arabicPeriod"/>
            </a:pPr>
            <a:r>
              <a:rPr lang="en" sz="1100" b="1" i="1" dirty="0"/>
              <a:t> *** (Sr. UW / Acct Mgr Section)  Find You → Funny Joke about you ***</a:t>
            </a:r>
            <a:endParaRPr sz="1100" b="1" i="1" dirty="0"/>
          </a:p>
          <a:p>
            <a:pPr marL="457200" lvl="0" indent="-298450" algn="l" rtl="0">
              <a:lnSpc>
                <a:spcPct val="200000"/>
              </a:lnSpc>
              <a:spcBef>
                <a:spcPts val="0"/>
              </a:spcBef>
              <a:spcAft>
                <a:spcPts val="0"/>
              </a:spcAft>
              <a:buSzPts val="1100"/>
              <a:buAutoNum type="arabicPeriod"/>
            </a:pPr>
            <a:r>
              <a:rPr lang="en" sz="1100" b="1" i="1" dirty="0"/>
              <a:t>*** Scroll back up to show Google Reviews***</a:t>
            </a:r>
            <a:endParaRPr sz="1100" b="1" i="1" dirty="0"/>
          </a:p>
          <a:p>
            <a:pPr marL="457200" lvl="0" indent="-298450" algn="l" rtl="0">
              <a:lnSpc>
                <a:spcPct val="200000"/>
              </a:lnSpc>
              <a:spcBef>
                <a:spcPts val="0"/>
              </a:spcBef>
              <a:spcAft>
                <a:spcPts val="0"/>
              </a:spcAft>
              <a:buSzPts val="1100"/>
              <a:buAutoNum type="arabicPeriod"/>
            </a:pPr>
            <a:r>
              <a:rPr lang="en" sz="1100" dirty="0"/>
              <a:t>Like I said before, I’m just an Underwriter. I can’t sell you anything today, the most we can do, is apply.</a:t>
            </a:r>
            <a:endParaRPr sz="1100" dirty="0"/>
          </a:p>
          <a:p>
            <a:pPr marL="457200" lvl="0" indent="-298450" algn="l" rtl="0">
              <a:lnSpc>
                <a:spcPct val="200000"/>
              </a:lnSpc>
              <a:spcBef>
                <a:spcPts val="0"/>
              </a:spcBef>
              <a:spcAft>
                <a:spcPts val="0"/>
              </a:spcAft>
              <a:buSzPts val="1100"/>
              <a:buAutoNum type="arabicPeriod"/>
            </a:pPr>
            <a:r>
              <a:rPr lang="en" sz="1100" dirty="0"/>
              <a:t>The selection and approval process could take up to 2 weeks. But today, we’ll cover 4 basic areas, so</a:t>
            </a:r>
            <a:endParaRPr sz="1100" dirty="0"/>
          </a:p>
          <a:p>
            <a:pPr marL="457200" lvl="0" indent="-298450" algn="l" rtl="0">
              <a:lnSpc>
                <a:spcPct val="200000"/>
              </a:lnSpc>
              <a:spcBef>
                <a:spcPts val="0"/>
              </a:spcBef>
              <a:spcAft>
                <a:spcPts val="0"/>
              </a:spcAft>
              <a:buSzPts val="1100"/>
              <a:buAutoNum type="arabicPeriod"/>
            </a:pPr>
            <a:r>
              <a:rPr lang="en" sz="1100" dirty="0"/>
              <a:t>We can help build your application. </a:t>
            </a:r>
            <a:r>
              <a:rPr lang="en" sz="1100" i="1" dirty="0"/>
              <a:t>Now how does that sound?</a:t>
            </a:r>
            <a:endParaRPr sz="1100" dirty="0"/>
          </a:p>
          <a:p>
            <a:pPr marL="457200" lvl="0" indent="-298450" algn="l" rtl="0">
              <a:lnSpc>
                <a:spcPct val="200000"/>
              </a:lnSpc>
              <a:spcBef>
                <a:spcPts val="0"/>
              </a:spcBef>
              <a:spcAft>
                <a:spcPts val="0"/>
              </a:spcAft>
              <a:buSzPts val="1100"/>
              <a:buAutoNum type="arabicPeriod"/>
            </a:pPr>
            <a:r>
              <a:rPr lang="en" sz="1100" dirty="0"/>
              <a:t>1. I’m gonna ask you some basic health questions to see what you pre-qualify for, </a:t>
            </a:r>
            <a:endParaRPr sz="1100" dirty="0"/>
          </a:p>
          <a:p>
            <a:pPr marL="457200" lvl="0" indent="-298450" algn="l" rtl="0">
              <a:lnSpc>
                <a:spcPct val="200000"/>
              </a:lnSpc>
              <a:spcBef>
                <a:spcPts val="0"/>
              </a:spcBef>
              <a:spcAft>
                <a:spcPts val="0"/>
              </a:spcAft>
              <a:buSzPts val="1100"/>
              <a:buAutoNum type="arabicPeriod"/>
            </a:pPr>
            <a:r>
              <a:rPr lang="en" sz="1100" dirty="0"/>
              <a:t>2. We’ll go over some quick financial questions, that way we can evaluate your needs for the coverage.</a:t>
            </a:r>
            <a:endParaRPr sz="1100" dirty="0"/>
          </a:p>
          <a:p>
            <a:pPr marL="457200" lvl="0" indent="-298450" algn="l" rtl="0">
              <a:lnSpc>
                <a:spcPct val="200000"/>
              </a:lnSpc>
              <a:spcBef>
                <a:spcPts val="0"/>
              </a:spcBef>
              <a:spcAft>
                <a:spcPts val="0"/>
              </a:spcAft>
              <a:buSzPts val="1100"/>
              <a:buAutoNum type="arabicPeriod"/>
            </a:pPr>
            <a:r>
              <a:rPr lang="en" sz="1100" dirty="0"/>
              <a:t>from there, we’ll go over some options that fit within your budget,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p:nvPr/>
        </p:nvSpPr>
        <p:spPr>
          <a:xfrm>
            <a:off x="1166400" y="1415550"/>
            <a:ext cx="5439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rPr>
              <a:t>COMING SOON</a:t>
            </a:r>
            <a:endParaRPr sz="1800">
              <a:solidFill>
                <a:schemeClr val="dk2"/>
              </a:solidFill>
            </a:endParaRPr>
          </a:p>
        </p:txBody>
      </p:sp>
      <p:sp>
        <p:nvSpPr>
          <p:cNvPr id="253" name="Google Shape;253;p32"/>
          <p:cNvSpPr txBox="1">
            <a:spLocks noGrp="1"/>
          </p:cNvSpPr>
          <p:nvPr>
            <p:ph type="ctrTitle"/>
          </p:nvPr>
        </p:nvSpPr>
        <p:spPr>
          <a:xfrm>
            <a:off x="264900" y="397274"/>
            <a:ext cx="7242600" cy="86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080" b="1">
                <a:latin typeface="Lexend"/>
                <a:ea typeface="Lexend"/>
                <a:cs typeface="Lexend"/>
                <a:sym typeface="Lexend"/>
              </a:rPr>
              <a:t>Final Expense</a:t>
            </a:r>
            <a:endParaRPr sz="4080" b="1">
              <a:latin typeface="Lexend"/>
              <a:ea typeface="Lexend"/>
              <a:cs typeface="Lexend"/>
              <a:sym typeface="Lexend"/>
            </a:endParaRPr>
          </a:p>
        </p:txBody>
      </p:sp>
      <p:sp>
        <p:nvSpPr>
          <p:cNvPr id="254" name="Google Shape;254;p32">
            <a:hlinkClick r:id="rId3" action="ppaction://hlinksldjump"/>
          </p:cNvPr>
          <p:cNvSpPr/>
          <p:nvPr/>
        </p:nvSpPr>
        <p:spPr>
          <a:xfrm>
            <a:off x="143075" y="9330500"/>
            <a:ext cx="18747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136650" y="628010"/>
            <a:ext cx="7499100" cy="880237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1000" dirty="0">
                <a:solidFill>
                  <a:schemeClr val="dk1"/>
                </a:solidFill>
              </a:rPr>
              <a:t>25.	Then lastly, I’ll help you submit the application to the carrier. </a:t>
            </a:r>
            <a:r>
              <a:rPr lang="en" sz="1000" i="1" dirty="0">
                <a:solidFill>
                  <a:schemeClr val="dk1"/>
                </a:solidFill>
              </a:rPr>
              <a:t>Does that make sense?</a:t>
            </a:r>
            <a:endParaRPr sz="1000" b="1" i="1"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26.	Right, and like working with any Financial Institution, to qualify, the application does require: </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28.	A Valid Drivers Lic. Address Verification, Billing ACH and Legal Identity.  </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29.	If YES, and your still with me</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30.	(cust) then let me share with you, most people want to qualify for a cash building policy for 1 of 3 reasons, </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31.	which one are you, is it BECAUSE:</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32.	1. You need protection in case of death, for your loved ones. </a:t>
            </a:r>
            <a:r>
              <a:rPr lang="en" sz="1000" b="1" i="1" dirty="0">
                <a:solidFill>
                  <a:srgbClr val="00B050"/>
                </a:solidFill>
              </a:rPr>
              <a:t>(Any policy)</a:t>
            </a:r>
            <a:endParaRPr sz="1000" b="1" i="1" dirty="0">
              <a:solidFill>
                <a:srgbClr val="00B050"/>
              </a:solidFill>
            </a:endParaRPr>
          </a:p>
          <a:p>
            <a:pPr marL="0" lvl="0" indent="0" algn="l" rtl="0">
              <a:lnSpc>
                <a:spcPct val="200000"/>
              </a:lnSpc>
              <a:spcBef>
                <a:spcPts val="0"/>
              </a:spcBef>
              <a:spcAft>
                <a:spcPts val="0"/>
              </a:spcAft>
              <a:buNone/>
            </a:pPr>
            <a:r>
              <a:rPr lang="en" sz="1000" dirty="0">
                <a:solidFill>
                  <a:schemeClr val="dk1"/>
                </a:solidFill>
              </a:rPr>
              <a:t>33.	2. You want to Be Your Own Bank because you plan to get; tax free loans against the Cash Value of the </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	policy…</a:t>
            </a:r>
            <a:r>
              <a:rPr lang="en" sz="1000" b="1" i="1" dirty="0">
                <a:solidFill>
                  <a:srgbClr val="00B050"/>
                </a:solidFill>
              </a:rPr>
              <a:t>(IUL)</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35.	3. </a:t>
            </a:r>
            <a:r>
              <a:rPr lang="en" sz="1000" i="1" dirty="0">
                <a:solidFill>
                  <a:schemeClr val="dk1"/>
                </a:solidFill>
              </a:rPr>
              <a:t>(Slow)</a:t>
            </a:r>
            <a:r>
              <a:rPr lang="en" sz="1000" dirty="0">
                <a:solidFill>
                  <a:schemeClr val="dk1"/>
                </a:solidFill>
              </a:rPr>
              <a:t> You’d like a simple enhanced life insurance policy that has living benefits you can access while you’re		still alive. </a:t>
            </a:r>
            <a:r>
              <a:rPr lang="en" sz="1000" b="1" i="1" dirty="0">
                <a:solidFill>
                  <a:srgbClr val="00B050"/>
                </a:solidFill>
              </a:rPr>
              <a:t>(Whole life)</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36.	Now (cust), </a:t>
            </a:r>
            <a:r>
              <a:rPr lang="en" sz="1000" i="1" dirty="0">
                <a:solidFill>
                  <a:schemeClr val="dk1"/>
                </a:solidFill>
              </a:rPr>
              <a:t>Which one is MOST IMPORTANT to YOU?  (listen let them elaborate) </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37.	Perfect (cust), now that we know </a:t>
            </a:r>
            <a:r>
              <a:rPr lang="en" sz="1000" b="1" dirty="0">
                <a:solidFill>
                  <a:srgbClr val="00B050"/>
                </a:solidFill>
              </a:rPr>
              <a:t>YOU (Information-Confirmation: Need,Want Plan)</a:t>
            </a:r>
            <a:r>
              <a:rPr lang="en" sz="1000" dirty="0">
                <a:solidFill>
                  <a:schemeClr val="dk1"/>
                </a:solidFill>
              </a:rPr>
              <a:t>, </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38.	Let's get the simple stuff out of the way. </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39.	Let’s start with The basics.  OK</a:t>
            </a:r>
            <a:endParaRPr sz="1000" dirty="0">
              <a:solidFill>
                <a:schemeClr val="dk1"/>
              </a:solidFill>
            </a:endParaRPr>
          </a:p>
          <a:p>
            <a:pPr marL="0" lvl="0" indent="457200" algn="l" rtl="0">
              <a:lnSpc>
                <a:spcPct val="200000"/>
              </a:lnSpc>
              <a:spcBef>
                <a:spcPts val="0"/>
              </a:spcBef>
              <a:spcAft>
                <a:spcPts val="0"/>
              </a:spcAft>
              <a:buNone/>
            </a:pPr>
            <a:r>
              <a:rPr lang="en" sz="1000" b="1" i="1" dirty="0">
                <a:solidFill>
                  <a:schemeClr val="dk1"/>
                </a:solidFill>
              </a:rPr>
              <a:t>	action:  GO TO PAPER APP 1…</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40.	Alright, (cust) Thank you for that. We’ll get this information submitted.  </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41.	As you know there’s about 400 independent insurance carriers that offer some kind of Life Protection, 30 of </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42.	those offer these (cash building, ROP, CLIENT PRODUCT) policies we’re talking about</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43.	And of those 30! (random #) are giving us some kind of green light.</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44.	Now, ultimately, when it comes to the approval process, unfortunately, I won’t be the one who approves you. If I 45.	could, I would approve everybody! (lol) but that falls on the carrier. Does that make sense?</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46.	Right, and (name), Once we find something that fits your needs, budget, and accomplishes your goals, is there 47.	ANY reason you wouldn’t want to send in an application to see if you're approved?</a:t>
            </a:r>
            <a:endParaRPr sz="1000"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48.	Got it, now, based on the answers you shared, we should have a few great options to choose from. </a:t>
            </a:r>
            <a:r>
              <a:rPr lang="en" sz="1000" i="1" dirty="0">
                <a:solidFill>
                  <a:schemeClr val="dk1"/>
                </a:solidFill>
              </a:rPr>
              <a:t> </a:t>
            </a:r>
            <a:endParaRPr sz="1000" i="1" dirty="0">
              <a:solidFill>
                <a:schemeClr val="dk1"/>
              </a:solidFill>
            </a:endParaRPr>
          </a:p>
          <a:p>
            <a:pPr marL="0" lvl="0" indent="0" algn="l" rtl="0">
              <a:lnSpc>
                <a:spcPct val="200000"/>
              </a:lnSpc>
              <a:spcBef>
                <a:spcPts val="0"/>
              </a:spcBef>
              <a:spcAft>
                <a:spcPts val="0"/>
              </a:spcAft>
              <a:buNone/>
            </a:pPr>
            <a:r>
              <a:rPr lang="en" sz="1000" dirty="0">
                <a:solidFill>
                  <a:schemeClr val="dk1"/>
                </a:solidFill>
              </a:rPr>
              <a:t>49.	While I’m plugging this in... let me share with you that… → value pitch presentation</a:t>
            </a:r>
            <a:endParaRPr sz="1000" dirty="0">
              <a:solidFill>
                <a:schemeClr val="dk1"/>
              </a:solidFill>
            </a:endParaRPr>
          </a:p>
          <a:p>
            <a:pPr marL="0" lvl="0" indent="0" algn="l" rtl="0">
              <a:lnSpc>
                <a:spcPct val="200000"/>
              </a:lnSpc>
              <a:spcBef>
                <a:spcPts val="0"/>
              </a:spcBef>
              <a:spcAft>
                <a:spcPts val="0"/>
              </a:spcAft>
              <a:buNone/>
            </a:pPr>
            <a:r>
              <a:rPr lang="en" sz="1000" i="1" dirty="0">
                <a:solidFill>
                  <a:schemeClr val="dk1"/>
                </a:solidFill>
              </a:rPr>
              <a:t>	(Refer to GOOGLE SLIDE)</a:t>
            </a:r>
            <a:endParaRPr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0" y="0"/>
            <a:ext cx="7772400" cy="5191963"/>
          </a:xfrm>
          <a:prstGeom prst="rect">
            <a:avLst/>
          </a:prstGeom>
          <a:noFill/>
          <a:ln>
            <a:noFill/>
          </a:ln>
        </p:spPr>
      </p:pic>
      <p:sp>
        <p:nvSpPr>
          <p:cNvPr id="73" name="Google Shape;73;p16"/>
          <p:cNvSpPr txBox="1"/>
          <p:nvPr/>
        </p:nvSpPr>
        <p:spPr>
          <a:xfrm>
            <a:off x="1111050" y="4609625"/>
            <a:ext cx="5550300" cy="285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a:solidFill>
                  <a:schemeClr val="dk1"/>
                </a:solidFill>
                <a:latin typeface="Lexend SemiBold"/>
                <a:ea typeface="Lexend SemiBold"/>
                <a:cs typeface="Lexend SemiBold"/>
                <a:sym typeface="Lexend SemiBold"/>
              </a:rPr>
              <a:t>Paper App + Med Rx</a:t>
            </a:r>
            <a:endParaRPr sz="2900">
              <a:solidFill>
                <a:schemeClr val="dk1"/>
              </a:solidFill>
              <a:latin typeface="Lexend SemiBold"/>
              <a:ea typeface="Lexend SemiBold"/>
              <a:cs typeface="Lexend SemiBold"/>
              <a:sym typeface="Lexend SemiBold"/>
            </a:endParaRPr>
          </a:p>
          <a:p>
            <a:pPr marL="0" lvl="0" indent="0" algn="ctr" rtl="0">
              <a:spcBef>
                <a:spcPts val="0"/>
              </a:spcBef>
              <a:spcAft>
                <a:spcPts val="0"/>
              </a:spcAft>
              <a:buNone/>
            </a:pPr>
            <a:endParaRPr sz="2900">
              <a:solidFill>
                <a:schemeClr val="dk1"/>
              </a:solidFill>
              <a:latin typeface="Lexend SemiBold"/>
              <a:ea typeface="Lexend SemiBold"/>
              <a:cs typeface="Lexend SemiBold"/>
              <a:sym typeface="Lexend SemiBold"/>
            </a:endParaRPr>
          </a:p>
          <a:p>
            <a:pPr marL="0" lvl="0" indent="0" algn="ctr" rtl="0">
              <a:spcBef>
                <a:spcPts val="0"/>
              </a:spcBef>
              <a:spcAft>
                <a:spcPts val="0"/>
              </a:spcAft>
              <a:buNone/>
            </a:pPr>
            <a:r>
              <a:rPr lang="en" sz="2900">
                <a:solidFill>
                  <a:schemeClr val="dk1"/>
                </a:solidFill>
                <a:latin typeface="Lexend SemiBold"/>
                <a:ea typeface="Lexend SemiBold"/>
                <a:cs typeface="Lexend SemiBold"/>
                <a:sym typeface="Lexend SemiBold"/>
              </a:rPr>
              <a:t>FULL STORY OF HEALTH NEEDED BEFORE ANY INTENSIVE PRODUCT PITCH (Takeaway)</a:t>
            </a:r>
            <a:endParaRPr sz="2900">
              <a:solidFill>
                <a:schemeClr val="dk1"/>
              </a:solidFill>
              <a:latin typeface="Lexend SemiBold"/>
              <a:ea typeface="Lexend SemiBold"/>
              <a:cs typeface="Lexend SemiBold"/>
              <a:sym typeface="Lexend SemiBold"/>
            </a:endParaRPr>
          </a:p>
        </p:txBody>
      </p:sp>
      <p:sp>
        <p:nvSpPr>
          <p:cNvPr id="74" name="Google Shape;74;p16">
            <a:hlinkClick r:id="" action="ppaction://hlinkshowjump?jump=nextslide"/>
          </p:cNvPr>
          <p:cNvSpPr/>
          <p:nvPr/>
        </p:nvSpPr>
        <p:spPr>
          <a:xfrm>
            <a:off x="648500" y="8232000"/>
            <a:ext cx="2898300" cy="1257300"/>
          </a:xfrm>
          <a:prstGeom prst="bevel">
            <a:avLst>
              <a:gd name="adj" fmla="val 125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latin typeface="Lexend Black"/>
                <a:ea typeface="Lexend Black"/>
                <a:cs typeface="Lexend Black"/>
                <a:sym typeface="Lexend Black"/>
              </a:rPr>
              <a:t>Need Health (Paper App)</a:t>
            </a:r>
            <a:endParaRPr sz="2100">
              <a:latin typeface="Lexend Black"/>
              <a:ea typeface="Lexend Black"/>
              <a:cs typeface="Lexend Black"/>
              <a:sym typeface="Lexend Black"/>
            </a:endParaRPr>
          </a:p>
        </p:txBody>
      </p:sp>
      <p:sp>
        <p:nvSpPr>
          <p:cNvPr id="75" name="Google Shape;75;p16">
            <a:hlinkClick r:id="rId4" action="ppaction://hlinksldjump"/>
          </p:cNvPr>
          <p:cNvSpPr/>
          <p:nvPr/>
        </p:nvSpPr>
        <p:spPr>
          <a:xfrm flipH="1">
            <a:off x="4314525" y="8232000"/>
            <a:ext cx="2898300" cy="1257300"/>
          </a:xfrm>
          <a:prstGeom prst="bevel">
            <a:avLst>
              <a:gd name="adj" fmla="val 125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latin typeface="Lexend Black"/>
                <a:ea typeface="Lexend Black"/>
                <a:cs typeface="Lexend Black"/>
                <a:sym typeface="Lexend Black"/>
              </a:rPr>
              <a:t>Have Health GO NEXT</a:t>
            </a:r>
            <a:endParaRPr sz="2100">
              <a:latin typeface="Lexend Black"/>
              <a:ea typeface="Lexend Black"/>
              <a:cs typeface="Lexend Black"/>
              <a:sym typeface="Lexend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17"/>
          <p:cNvSpPr txBox="1"/>
          <p:nvPr/>
        </p:nvSpPr>
        <p:spPr>
          <a:xfrm>
            <a:off x="1380600" y="2008500"/>
            <a:ext cx="5011200" cy="82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0000"/>
                </a:solidFill>
                <a:latin typeface="Lexend ExtraBold"/>
                <a:ea typeface="Lexend ExtraBold"/>
                <a:cs typeface="Lexend ExtraBold"/>
                <a:sym typeface="Lexend ExtraBold"/>
              </a:rPr>
              <a:t>Bro, GO DO THE PAPER APP…</a:t>
            </a:r>
            <a:endParaRPr sz="2400">
              <a:solidFill>
                <a:srgbClr val="FF0000"/>
              </a:solidFill>
              <a:latin typeface="Lexend ExtraBold"/>
              <a:ea typeface="Lexend ExtraBold"/>
              <a:cs typeface="Lexend ExtraBold"/>
              <a:sym typeface="Lexend ExtraBold"/>
            </a:endParaRPr>
          </a:p>
        </p:txBody>
      </p:sp>
      <p:pic>
        <p:nvPicPr>
          <p:cNvPr id="81" name="Google Shape;81;p17"/>
          <p:cNvPicPr preferRelativeResize="0"/>
          <p:nvPr/>
        </p:nvPicPr>
        <p:blipFill>
          <a:blip r:embed="rId3">
            <a:alphaModFix/>
          </a:blip>
          <a:stretch>
            <a:fillRect/>
          </a:stretch>
        </p:blipFill>
        <p:spPr>
          <a:xfrm>
            <a:off x="596188" y="2829000"/>
            <a:ext cx="6580025" cy="4400400"/>
          </a:xfrm>
          <a:prstGeom prst="rect">
            <a:avLst/>
          </a:prstGeom>
          <a:noFill/>
          <a:ln>
            <a:noFill/>
          </a:ln>
        </p:spPr>
      </p:pic>
      <p:sp>
        <p:nvSpPr>
          <p:cNvPr id="82" name="Google Shape;82;p17">
            <a:hlinkClick r:id="" action="ppaction://hlinkshowjump?jump=previousslide"/>
          </p:cNvPr>
          <p:cNvSpPr/>
          <p:nvPr/>
        </p:nvSpPr>
        <p:spPr>
          <a:xfrm>
            <a:off x="143075" y="9330500"/>
            <a:ext cx="18747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p:nvPr/>
        </p:nvSpPr>
        <p:spPr>
          <a:xfrm>
            <a:off x="1067175" y="668388"/>
            <a:ext cx="5691000" cy="1469100"/>
          </a:xfrm>
          <a:prstGeom prst="bevel">
            <a:avLst>
              <a:gd name="adj" fmla="val 125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Lexend Black"/>
                <a:ea typeface="Lexend Black"/>
                <a:cs typeface="Lexend Black"/>
                <a:sym typeface="Lexend Black"/>
              </a:rPr>
              <a:t>Discovery for - Want / Why</a:t>
            </a:r>
            <a:endParaRPr sz="2600">
              <a:latin typeface="Lexend Black"/>
              <a:ea typeface="Lexend Black"/>
              <a:cs typeface="Lexend Black"/>
              <a:sym typeface="Lexend Black"/>
            </a:endParaRPr>
          </a:p>
        </p:txBody>
      </p:sp>
      <p:sp>
        <p:nvSpPr>
          <p:cNvPr id="88" name="Google Shape;88;p18"/>
          <p:cNvSpPr/>
          <p:nvPr/>
        </p:nvSpPr>
        <p:spPr>
          <a:xfrm>
            <a:off x="3853125" y="2518488"/>
            <a:ext cx="119100" cy="1204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p18"/>
          <p:cNvSpPr/>
          <p:nvPr/>
        </p:nvSpPr>
        <p:spPr>
          <a:xfrm>
            <a:off x="1662825" y="3855288"/>
            <a:ext cx="119100" cy="648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8"/>
          <p:cNvSpPr/>
          <p:nvPr/>
        </p:nvSpPr>
        <p:spPr>
          <a:xfrm rot="-5400000">
            <a:off x="3846525" y="1539288"/>
            <a:ext cx="132300" cy="4499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8"/>
          <p:cNvSpPr/>
          <p:nvPr/>
        </p:nvSpPr>
        <p:spPr>
          <a:xfrm>
            <a:off x="3853125" y="3855288"/>
            <a:ext cx="119100" cy="648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8"/>
          <p:cNvSpPr/>
          <p:nvPr/>
        </p:nvSpPr>
        <p:spPr>
          <a:xfrm>
            <a:off x="6043425" y="3855288"/>
            <a:ext cx="119100" cy="648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8">
            <a:hlinkClick r:id="rId3" action="ppaction://hlinksldjump"/>
          </p:cNvPr>
          <p:cNvSpPr/>
          <p:nvPr/>
        </p:nvSpPr>
        <p:spPr>
          <a:xfrm>
            <a:off x="676875" y="4520988"/>
            <a:ext cx="1985100" cy="1323600"/>
          </a:xfrm>
          <a:prstGeom prst="bevel">
            <a:avLst>
              <a:gd name="adj" fmla="val 1250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Lexend ExtraBold"/>
                <a:ea typeface="Lexend ExtraBold"/>
                <a:cs typeface="Lexend ExtraBold"/>
                <a:sym typeface="Lexend ExtraBold"/>
              </a:rPr>
              <a:t>IUL</a:t>
            </a:r>
            <a:endParaRPr sz="2300">
              <a:solidFill>
                <a:schemeClr val="lt1"/>
              </a:solidFill>
              <a:latin typeface="Lexend ExtraBold"/>
              <a:ea typeface="Lexend ExtraBold"/>
              <a:cs typeface="Lexend ExtraBold"/>
              <a:sym typeface="Lexend ExtraBold"/>
            </a:endParaRPr>
          </a:p>
        </p:txBody>
      </p:sp>
      <p:sp>
        <p:nvSpPr>
          <p:cNvPr id="94" name="Google Shape;94;p18">
            <a:hlinkClick r:id="rId4" action="ppaction://hlinksldjump"/>
          </p:cNvPr>
          <p:cNvSpPr/>
          <p:nvPr/>
        </p:nvSpPr>
        <p:spPr>
          <a:xfrm>
            <a:off x="2920125" y="4503588"/>
            <a:ext cx="1985100" cy="1323600"/>
          </a:xfrm>
          <a:prstGeom prst="bevel">
            <a:avLst>
              <a:gd name="adj" fmla="val 125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Lexend ExtraBold"/>
                <a:ea typeface="Lexend ExtraBold"/>
                <a:cs typeface="Lexend ExtraBold"/>
                <a:sym typeface="Lexend ExtraBold"/>
              </a:rPr>
              <a:t>MTG Protection</a:t>
            </a:r>
            <a:endParaRPr sz="1900">
              <a:solidFill>
                <a:schemeClr val="lt1"/>
              </a:solidFill>
              <a:latin typeface="Lexend ExtraBold"/>
              <a:ea typeface="Lexend ExtraBold"/>
              <a:cs typeface="Lexend ExtraBold"/>
              <a:sym typeface="Lexend ExtraBold"/>
            </a:endParaRPr>
          </a:p>
        </p:txBody>
      </p:sp>
      <p:sp>
        <p:nvSpPr>
          <p:cNvPr id="95" name="Google Shape;95;p18">
            <a:hlinkClick r:id="rId5" action="ppaction://hlinksldjump"/>
          </p:cNvPr>
          <p:cNvSpPr/>
          <p:nvPr/>
        </p:nvSpPr>
        <p:spPr>
          <a:xfrm>
            <a:off x="5057475" y="4503588"/>
            <a:ext cx="1985100" cy="1323600"/>
          </a:xfrm>
          <a:prstGeom prst="bevel">
            <a:avLst>
              <a:gd name="adj" fmla="val 125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Lexend ExtraBold"/>
                <a:ea typeface="Lexend ExtraBold"/>
                <a:cs typeface="Lexend ExtraBold"/>
                <a:sym typeface="Lexend ExtraBold"/>
              </a:rPr>
              <a:t>Final Expense</a:t>
            </a:r>
            <a:endParaRPr sz="1900">
              <a:solidFill>
                <a:schemeClr val="lt1"/>
              </a:solidFill>
              <a:latin typeface="Lexend ExtraBold"/>
              <a:ea typeface="Lexend ExtraBold"/>
              <a:cs typeface="Lexend ExtraBold"/>
              <a:sym typeface="Lexend ExtraBold"/>
            </a:endParaRPr>
          </a:p>
        </p:txBody>
      </p:sp>
      <p:sp>
        <p:nvSpPr>
          <p:cNvPr id="96" name="Google Shape;96;p18"/>
          <p:cNvSpPr txBox="1"/>
          <p:nvPr/>
        </p:nvSpPr>
        <p:spPr>
          <a:xfrm>
            <a:off x="729825" y="6025663"/>
            <a:ext cx="1985100" cy="3216000"/>
          </a:xfrm>
          <a:prstGeom prst="rect">
            <a:avLst/>
          </a:prstGeom>
          <a:solidFill>
            <a:srgbClr val="9900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rPr>
              <a:t>Key Words:</a:t>
            </a:r>
            <a:endParaRPr sz="1800" b="1">
              <a:solidFill>
                <a:schemeClr val="lt1"/>
              </a:solidFill>
            </a:endParaRPr>
          </a:p>
          <a:p>
            <a:pPr marL="0" lvl="0" indent="0" algn="ctr" rtl="0">
              <a:spcBef>
                <a:spcPts val="0"/>
              </a:spcBef>
              <a:spcAft>
                <a:spcPts val="0"/>
              </a:spcAft>
              <a:buNone/>
            </a:pPr>
            <a:endParaRPr sz="1800">
              <a:solidFill>
                <a:schemeClr val="lt1"/>
              </a:solidFill>
            </a:endParaRPr>
          </a:p>
          <a:p>
            <a:pPr marL="0" lvl="0" indent="0" algn="ctr" rtl="0">
              <a:spcBef>
                <a:spcPts val="0"/>
              </a:spcBef>
              <a:spcAft>
                <a:spcPts val="0"/>
              </a:spcAft>
              <a:buNone/>
            </a:pPr>
            <a:r>
              <a:rPr lang="en" sz="1800">
                <a:solidFill>
                  <a:schemeClr val="lt1"/>
                </a:solidFill>
              </a:rPr>
              <a:t>Cash Value</a:t>
            </a:r>
            <a:endParaRPr sz="1800">
              <a:solidFill>
                <a:schemeClr val="lt1"/>
              </a:solidFill>
            </a:endParaRPr>
          </a:p>
          <a:p>
            <a:pPr marL="0" lvl="0" indent="0" algn="ctr" rtl="0">
              <a:spcBef>
                <a:spcPts val="0"/>
              </a:spcBef>
              <a:spcAft>
                <a:spcPts val="0"/>
              </a:spcAft>
              <a:buNone/>
            </a:pPr>
            <a:endParaRPr sz="1800">
              <a:solidFill>
                <a:schemeClr val="lt1"/>
              </a:solidFill>
            </a:endParaRPr>
          </a:p>
          <a:p>
            <a:pPr marL="0" lvl="0" indent="0" algn="ctr" rtl="0">
              <a:spcBef>
                <a:spcPts val="0"/>
              </a:spcBef>
              <a:spcAft>
                <a:spcPts val="0"/>
              </a:spcAft>
              <a:buNone/>
            </a:pPr>
            <a:r>
              <a:rPr lang="en" sz="1800">
                <a:solidFill>
                  <a:schemeClr val="lt1"/>
                </a:solidFill>
              </a:rPr>
              <a:t>Generational Wealth</a:t>
            </a:r>
            <a:endParaRPr sz="1800">
              <a:solidFill>
                <a:schemeClr val="lt1"/>
              </a:solidFill>
            </a:endParaRPr>
          </a:p>
          <a:p>
            <a:pPr marL="0" lvl="0" indent="0" algn="ctr" rtl="0">
              <a:spcBef>
                <a:spcPts val="0"/>
              </a:spcBef>
              <a:spcAft>
                <a:spcPts val="0"/>
              </a:spcAft>
              <a:buNone/>
            </a:pPr>
            <a:endParaRPr sz="1800">
              <a:solidFill>
                <a:schemeClr val="lt1"/>
              </a:solidFill>
            </a:endParaRPr>
          </a:p>
          <a:p>
            <a:pPr marL="0" lvl="0" indent="0" algn="ctr" rtl="0">
              <a:spcBef>
                <a:spcPts val="0"/>
              </a:spcBef>
              <a:spcAft>
                <a:spcPts val="0"/>
              </a:spcAft>
              <a:buNone/>
            </a:pPr>
            <a:r>
              <a:rPr lang="en" sz="1800">
                <a:solidFill>
                  <a:schemeClr val="lt1"/>
                </a:solidFill>
              </a:rPr>
              <a:t>Be Your Own Bank</a:t>
            </a:r>
            <a:endParaRPr sz="1800">
              <a:solidFill>
                <a:schemeClr val="lt1"/>
              </a:solidFill>
            </a:endParaRPr>
          </a:p>
          <a:p>
            <a:pPr marL="0" lvl="0" indent="0" algn="l" rtl="0">
              <a:spcBef>
                <a:spcPts val="0"/>
              </a:spcBef>
              <a:spcAft>
                <a:spcPts val="0"/>
              </a:spcAft>
              <a:buNone/>
            </a:pPr>
            <a:endParaRPr sz="1800">
              <a:solidFill>
                <a:schemeClr val="lt1"/>
              </a:solidFill>
            </a:endParaRPr>
          </a:p>
          <a:p>
            <a:pPr marL="0" lvl="0" indent="0" algn="l" rtl="0">
              <a:spcBef>
                <a:spcPts val="0"/>
              </a:spcBef>
              <a:spcAft>
                <a:spcPts val="0"/>
              </a:spcAft>
              <a:buNone/>
            </a:pPr>
            <a:endParaRPr sz="1800">
              <a:solidFill>
                <a:schemeClr val="lt1"/>
              </a:solidFill>
            </a:endParaRPr>
          </a:p>
        </p:txBody>
      </p:sp>
      <p:sp>
        <p:nvSpPr>
          <p:cNvPr id="97" name="Google Shape;97;p18"/>
          <p:cNvSpPr txBox="1"/>
          <p:nvPr/>
        </p:nvSpPr>
        <p:spPr>
          <a:xfrm>
            <a:off x="2920125" y="6025663"/>
            <a:ext cx="1985100" cy="3216000"/>
          </a:xfrm>
          <a:prstGeom prst="rect">
            <a:avLst/>
          </a:prstGeom>
          <a:solidFill>
            <a:srgbClr val="0000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rPr>
              <a:t>Key Words:</a:t>
            </a:r>
            <a:endParaRPr sz="1800" b="1">
              <a:solidFill>
                <a:schemeClr val="lt1"/>
              </a:solidFill>
            </a:endParaRPr>
          </a:p>
          <a:p>
            <a:pPr marL="0" lvl="0" indent="0" algn="ctr" rtl="0">
              <a:spcBef>
                <a:spcPts val="0"/>
              </a:spcBef>
              <a:spcAft>
                <a:spcPts val="0"/>
              </a:spcAft>
              <a:buNone/>
            </a:pPr>
            <a:endParaRPr sz="1800">
              <a:solidFill>
                <a:schemeClr val="lt1"/>
              </a:solidFill>
            </a:endParaRPr>
          </a:p>
          <a:p>
            <a:pPr marL="0" lvl="0" indent="0" algn="ctr" rtl="0">
              <a:spcBef>
                <a:spcPts val="0"/>
              </a:spcBef>
              <a:spcAft>
                <a:spcPts val="0"/>
              </a:spcAft>
              <a:buNone/>
            </a:pPr>
            <a:r>
              <a:rPr lang="en" sz="1800">
                <a:solidFill>
                  <a:schemeClr val="lt1"/>
                </a:solidFill>
              </a:rPr>
              <a:t>Protecting Most Valuable Asset</a:t>
            </a:r>
            <a:endParaRPr sz="1800">
              <a:solidFill>
                <a:schemeClr val="lt1"/>
              </a:solidFill>
            </a:endParaRPr>
          </a:p>
          <a:p>
            <a:pPr marL="0" lvl="0" indent="0" algn="ctr" rtl="0">
              <a:spcBef>
                <a:spcPts val="0"/>
              </a:spcBef>
              <a:spcAft>
                <a:spcPts val="0"/>
              </a:spcAft>
              <a:buNone/>
            </a:pPr>
            <a:endParaRPr sz="1800">
              <a:solidFill>
                <a:schemeClr val="lt1"/>
              </a:solidFill>
            </a:endParaRPr>
          </a:p>
          <a:p>
            <a:pPr marL="0" lvl="0" indent="0" algn="ctr" rtl="0">
              <a:spcBef>
                <a:spcPts val="0"/>
              </a:spcBef>
              <a:spcAft>
                <a:spcPts val="0"/>
              </a:spcAft>
              <a:buNone/>
            </a:pPr>
            <a:r>
              <a:rPr lang="en" sz="1800">
                <a:solidFill>
                  <a:schemeClr val="lt1"/>
                </a:solidFill>
              </a:rPr>
              <a:t>Refundable Term Policy</a:t>
            </a:r>
            <a:endParaRPr sz="1800">
              <a:solidFill>
                <a:schemeClr val="lt1"/>
              </a:solidFill>
            </a:endParaRPr>
          </a:p>
          <a:p>
            <a:pPr marL="0" lvl="0" indent="0" algn="ctr" rtl="0">
              <a:spcBef>
                <a:spcPts val="0"/>
              </a:spcBef>
              <a:spcAft>
                <a:spcPts val="0"/>
              </a:spcAft>
              <a:buNone/>
            </a:pPr>
            <a:endParaRPr sz="1800">
              <a:solidFill>
                <a:schemeClr val="lt1"/>
              </a:solidFill>
            </a:endParaRPr>
          </a:p>
          <a:p>
            <a:pPr marL="0" lvl="0" indent="0" algn="ctr" rtl="0">
              <a:spcBef>
                <a:spcPts val="0"/>
              </a:spcBef>
              <a:spcAft>
                <a:spcPts val="0"/>
              </a:spcAft>
              <a:buNone/>
            </a:pPr>
            <a:r>
              <a:rPr lang="en" sz="1800">
                <a:solidFill>
                  <a:schemeClr val="lt1"/>
                </a:solidFill>
              </a:rPr>
              <a:t>Return on Premium</a:t>
            </a:r>
            <a:endParaRPr sz="1800">
              <a:solidFill>
                <a:schemeClr val="lt1"/>
              </a:solidFill>
            </a:endParaRPr>
          </a:p>
          <a:p>
            <a:pPr marL="0" lvl="0" indent="0" algn="l" rtl="0">
              <a:spcBef>
                <a:spcPts val="0"/>
              </a:spcBef>
              <a:spcAft>
                <a:spcPts val="0"/>
              </a:spcAft>
              <a:buNone/>
            </a:pPr>
            <a:endParaRPr sz="1800">
              <a:solidFill>
                <a:schemeClr val="lt1"/>
              </a:solidFill>
            </a:endParaRPr>
          </a:p>
          <a:p>
            <a:pPr marL="0" lvl="0" indent="0" algn="l" rtl="0">
              <a:spcBef>
                <a:spcPts val="0"/>
              </a:spcBef>
              <a:spcAft>
                <a:spcPts val="0"/>
              </a:spcAft>
              <a:buNone/>
            </a:pPr>
            <a:endParaRPr sz="1800">
              <a:solidFill>
                <a:schemeClr val="lt1"/>
              </a:solidFill>
            </a:endParaRPr>
          </a:p>
        </p:txBody>
      </p:sp>
      <p:sp>
        <p:nvSpPr>
          <p:cNvPr id="98" name="Google Shape;98;p18"/>
          <p:cNvSpPr txBox="1"/>
          <p:nvPr/>
        </p:nvSpPr>
        <p:spPr>
          <a:xfrm>
            <a:off x="5057475" y="6025663"/>
            <a:ext cx="1985100" cy="3216000"/>
          </a:xfrm>
          <a:prstGeom prst="rect">
            <a:avLst/>
          </a:prstGeom>
          <a:solidFill>
            <a:srgbClr val="98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rPr>
              <a:t>Key Words:</a:t>
            </a:r>
            <a:endParaRPr sz="1800" b="1">
              <a:solidFill>
                <a:schemeClr val="lt1"/>
              </a:solidFill>
            </a:endParaRPr>
          </a:p>
          <a:p>
            <a:pPr marL="0" lvl="0" indent="0" algn="ctr" rtl="0">
              <a:spcBef>
                <a:spcPts val="0"/>
              </a:spcBef>
              <a:spcAft>
                <a:spcPts val="0"/>
              </a:spcAft>
              <a:buNone/>
            </a:pPr>
            <a:endParaRPr sz="1800">
              <a:solidFill>
                <a:schemeClr val="lt1"/>
              </a:solidFill>
            </a:endParaRPr>
          </a:p>
          <a:p>
            <a:pPr marL="0" lvl="0" indent="0" algn="ctr" rtl="0">
              <a:spcBef>
                <a:spcPts val="0"/>
              </a:spcBef>
              <a:spcAft>
                <a:spcPts val="0"/>
              </a:spcAft>
              <a:buNone/>
            </a:pPr>
            <a:r>
              <a:rPr lang="en" sz="1800">
                <a:solidFill>
                  <a:schemeClr val="lt1"/>
                </a:solidFill>
              </a:rPr>
              <a:t>Protection in place so we don't leave a Burden for loved ones</a:t>
            </a:r>
            <a:endParaRPr sz="1800">
              <a:solidFill>
                <a:schemeClr val="lt1"/>
              </a:solidFill>
            </a:endParaRPr>
          </a:p>
          <a:p>
            <a:pPr marL="0" lvl="0" indent="0" algn="ctr" rtl="0">
              <a:spcBef>
                <a:spcPts val="0"/>
              </a:spcBef>
              <a:spcAft>
                <a:spcPts val="0"/>
              </a:spcAft>
              <a:buNone/>
            </a:pPr>
            <a:endParaRPr sz="1800">
              <a:solidFill>
                <a:schemeClr val="lt1"/>
              </a:solidFill>
            </a:endParaRPr>
          </a:p>
          <a:p>
            <a:pPr marL="0" lvl="0" indent="0" algn="ctr" rtl="0">
              <a:spcBef>
                <a:spcPts val="0"/>
              </a:spcBef>
              <a:spcAft>
                <a:spcPts val="0"/>
              </a:spcAft>
              <a:buNone/>
            </a:pPr>
            <a:r>
              <a:rPr lang="en" sz="1800">
                <a:solidFill>
                  <a:schemeClr val="lt1"/>
                </a:solidFill>
              </a:rPr>
              <a:t>Burial Coverage</a:t>
            </a:r>
            <a:endParaRPr sz="1800">
              <a:solidFill>
                <a:schemeClr val="lt1"/>
              </a:solidFill>
            </a:endParaRPr>
          </a:p>
          <a:p>
            <a:pPr marL="0" lvl="0" indent="0" algn="ctr" rtl="0">
              <a:spcBef>
                <a:spcPts val="0"/>
              </a:spcBef>
              <a:spcAft>
                <a:spcPts val="0"/>
              </a:spcAft>
              <a:buNone/>
            </a:pPr>
            <a:endParaRPr sz="1800">
              <a:solidFill>
                <a:schemeClr val="lt1"/>
              </a:solidFill>
            </a:endParaRPr>
          </a:p>
          <a:p>
            <a:pPr marL="0" lvl="0" indent="0" algn="ctr" rtl="0">
              <a:spcBef>
                <a:spcPts val="0"/>
              </a:spcBef>
              <a:spcAft>
                <a:spcPts val="0"/>
              </a:spcAft>
              <a:buNone/>
            </a:pPr>
            <a:r>
              <a:rPr lang="en" sz="1800">
                <a:solidFill>
                  <a:schemeClr val="lt1"/>
                </a:solidFill>
              </a:rPr>
              <a:t>Cremation Coverage</a:t>
            </a:r>
            <a:endParaRPr sz="1800">
              <a:solidFill>
                <a:schemeClr val="lt1"/>
              </a:solidFill>
            </a:endParaRPr>
          </a:p>
        </p:txBody>
      </p:sp>
      <p:sp>
        <p:nvSpPr>
          <p:cNvPr id="99" name="Google Shape;99;p18"/>
          <p:cNvSpPr/>
          <p:nvPr/>
        </p:nvSpPr>
        <p:spPr>
          <a:xfrm>
            <a:off x="1067175" y="2137500"/>
            <a:ext cx="5691000" cy="9198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Why’d you fill out the form? / What Ad did you see?  / What did you want this to do for you? / If I had a magic wand, if we could get approved for anything, what would you want?</a:t>
            </a:r>
            <a:endParaRPr/>
          </a:p>
        </p:txBody>
      </p:sp>
      <p:sp>
        <p:nvSpPr>
          <p:cNvPr id="100" name="Google Shape;100;p18">
            <a:hlinkClick r:id="" action="ppaction://hlinkshowjump?jump=firstslide"/>
          </p:cNvPr>
          <p:cNvSpPr/>
          <p:nvPr/>
        </p:nvSpPr>
        <p:spPr>
          <a:xfrm>
            <a:off x="3099675" y="9502525"/>
            <a:ext cx="1626000" cy="3708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HOME</a:t>
            </a:r>
            <a:endParaRPr sz="1700">
              <a:latin typeface="Lexend SemiBold"/>
              <a:ea typeface="Lexend SemiBold"/>
              <a:cs typeface="Lexend SemiBold"/>
              <a:sym typeface="Lexend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p:nvPr/>
        </p:nvSpPr>
        <p:spPr>
          <a:xfrm>
            <a:off x="352500" y="7393950"/>
            <a:ext cx="7067400" cy="1066200"/>
          </a:xfrm>
          <a:prstGeom prst="rect">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19"/>
          <p:cNvSpPr/>
          <p:nvPr/>
        </p:nvSpPr>
        <p:spPr>
          <a:xfrm>
            <a:off x="352500" y="6327750"/>
            <a:ext cx="7067400" cy="10662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107;p19"/>
          <p:cNvSpPr/>
          <p:nvPr/>
        </p:nvSpPr>
        <p:spPr>
          <a:xfrm>
            <a:off x="352500" y="5261550"/>
            <a:ext cx="7067400" cy="10662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p19"/>
          <p:cNvSpPr/>
          <p:nvPr/>
        </p:nvSpPr>
        <p:spPr>
          <a:xfrm>
            <a:off x="352500" y="4195350"/>
            <a:ext cx="7067400" cy="1066200"/>
          </a:xfrm>
          <a:prstGeom prst="rect">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9"/>
          <p:cNvSpPr txBox="1"/>
          <p:nvPr/>
        </p:nvSpPr>
        <p:spPr>
          <a:xfrm>
            <a:off x="54150" y="535150"/>
            <a:ext cx="7511700" cy="3582489"/>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2"/>
              </a:buClr>
              <a:buSzPts val="1600"/>
              <a:buAutoNum type="arabicPeriod"/>
            </a:pPr>
            <a:r>
              <a:rPr lang="en" sz="1200" b="1" dirty="0">
                <a:solidFill>
                  <a:schemeClr val="dk2"/>
                </a:solidFill>
              </a:rPr>
              <a:t>Ensure Need Established (What, Time Frame, Why)</a:t>
            </a:r>
            <a:endParaRPr sz="1200" b="1" dirty="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200" dirty="0">
                <a:solidFill>
                  <a:schemeClr val="dk2"/>
                </a:solidFill>
              </a:rPr>
              <a:t>Well (client), The IUL is the HARDEST Life Insurance product to qualify for</a:t>
            </a:r>
            <a:endParaRPr sz="1200" dirty="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200" dirty="0">
                <a:solidFill>
                  <a:schemeClr val="dk2"/>
                </a:solidFill>
              </a:rPr>
              <a:t>At the end of the day, the BEST coverage is the coverage we’re approved for.</a:t>
            </a:r>
            <a:endParaRPr sz="1200" dirty="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200" dirty="0">
                <a:solidFill>
                  <a:schemeClr val="dk2"/>
                </a:solidFill>
              </a:rPr>
              <a:t>That said, as you know (client), the IUL provides 2 primary services. 1) It serves as a permanent life solution, meaning you get approved ONCE, and your family’s protected for life.</a:t>
            </a:r>
            <a:endParaRPr sz="1200" dirty="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200" dirty="0">
                <a:solidFill>
                  <a:schemeClr val="dk2"/>
                </a:solidFill>
              </a:rPr>
              <a:t>And 2) the Living Benefits. Meaning most policies only payout - when you die! Thats why its called the “death benefit”. See the IUL has living benefits, (Like we talked about) </a:t>
            </a:r>
            <a:endParaRPr sz="1200" dirty="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200" dirty="0">
                <a:solidFill>
                  <a:schemeClr val="dk2"/>
                </a:solidFill>
              </a:rPr>
              <a:t>where you can access the cash value build up while your alive! Create generational wealth, Be your own bank, things like that. —-&gt; GO NEXT PAGE</a:t>
            </a:r>
            <a:endParaRPr sz="1200" dirty="0">
              <a:solidFill>
                <a:schemeClr val="dk2"/>
              </a:solidFill>
            </a:endParaRPr>
          </a:p>
          <a:p>
            <a:pPr marL="457200" lvl="0" indent="-311150" algn="l" rtl="0">
              <a:lnSpc>
                <a:spcPct val="115000"/>
              </a:lnSpc>
              <a:spcBef>
                <a:spcPts val="0"/>
              </a:spcBef>
              <a:spcAft>
                <a:spcPts val="0"/>
              </a:spcAft>
              <a:buClr>
                <a:srgbClr val="434343"/>
              </a:buClr>
              <a:buSzPts val="1300"/>
              <a:buAutoNum type="arabicPeriod"/>
            </a:pPr>
            <a:r>
              <a:rPr lang="en" sz="1200" dirty="0">
                <a:solidFill>
                  <a:srgbClr val="434343"/>
                </a:solidFill>
              </a:rPr>
              <a:t>(like how you said you wanted …. + ….., Did you have any questions on how all that works?</a:t>
            </a:r>
            <a:endParaRPr sz="1200" dirty="0">
              <a:solidFill>
                <a:srgbClr val="434343"/>
              </a:solidFill>
            </a:endParaRPr>
          </a:p>
          <a:p>
            <a:pPr marL="457200" lvl="0" indent="0" algn="ctr" rtl="0">
              <a:lnSpc>
                <a:spcPct val="115000"/>
              </a:lnSpc>
              <a:spcBef>
                <a:spcPts val="0"/>
              </a:spcBef>
              <a:spcAft>
                <a:spcPts val="0"/>
              </a:spcAft>
              <a:buNone/>
            </a:pPr>
            <a:endParaRPr lang="en" sz="1200" b="1" u="sng" dirty="0">
              <a:solidFill>
                <a:srgbClr val="FF0000"/>
              </a:solidFill>
            </a:endParaRPr>
          </a:p>
          <a:p>
            <a:pPr marL="457200" lvl="0" indent="0" algn="ctr" rtl="0">
              <a:lnSpc>
                <a:spcPct val="115000"/>
              </a:lnSpc>
              <a:spcBef>
                <a:spcPts val="0"/>
              </a:spcBef>
              <a:spcAft>
                <a:spcPts val="0"/>
              </a:spcAft>
              <a:buNone/>
            </a:pPr>
            <a:r>
              <a:rPr lang="en" sz="1200" b="1" u="sng" dirty="0">
                <a:solidFill>
                  <a:srgbClr val="FF0000"/>
                </a:solidFill>
              </a:rPr>
              <a:t>***STOP HERE. UNLESS NOT SOLD / OR CLIENT SUPER TECHNICAL***</a:t>
            </a:r>
            <a:endParaRPr sz="1200" b="1" u="sng" dirty="0">
              <a:solidFill>
                <a:srgbClr val="FF0000"/>
              </a:solidFill>
            </a:endParaRPr>
          </a:p>
          <a:p>
            <a:pPr marL="457200" lvl="0" indent="-311150" algn="l" rtl="0">
              <a:lnSpc>
                <a:spcPct val="115000"/>
              </a:lnSpc>
              <a:spcBef>
                <a:spcPts val="0"/>
              </a:spcBef>
              <a:spcAft>
                <a:spcPts val="0"/>
              </a:spcAft>
              <a:buClr>
                <a:schemeClr val="dk2"/>
              </a:buClr>
              <a:buSzPts val="1300"/>
              <a:buAutoNum type="arabicPeriod"/>
            </a:pPr>
            <a:r>
              <a:rPr lang="en" sz="1200" dirty="0">
                <a:solidFill>
                  <a:schemeClr val="dk2"/>
                </a:solidFill>
              </a:rPr>
              <a:t>(If Needed) Well (client), there's really only 4 Primary Benefits of the IUL. Regardless of the Carrier that gives us an approval, If you can understand these 4 concepts you essentially MASTER the idea of the IUL.</a:t>
            </a:r>
            <a:endParaRPr sz="1200" dirty="0">
              <a:solidFill>
                <a:schemeClr val="dk2"/>
              </a:solidFill>
            </a:endParaRPr>
          </a:p>
          <a:p>
            <a:pPr marL="457200" lvl="0" indent="-311150" algn="l" rtl="0">
              <a:lnSpc>
                <a:spcPct val="115000"/>
              </a:lnSpc>
              <a:spcBef>
                <a:spcPts val="0"/>
              </a:spcBef>
              <a:spcAft>
                <a:spcPts val="0"/>
              </a:spcAft>
              <a:buClr>
                <a:schemeClr val="dk2"/>
              </a:buClr>
              <a:buSzPts val="1300"/>
              <a:buAutoNum type="arabicPeriod"/>
            </a:pPr>
            <a:r>
              <a:rPr lang="en" sz="1200" dirty="0">
                <a:solidFill>
                  <a:schemeClr val="dk2"/>
                </a:solidFill>
              </a:rPr>
              <a:t>So if you want to take mental note of this, or even write this down it's really just these 4 things.</a:t>
            </a:r>
            <a:endParaRPr sz="1200" dirty="0">
              <a:solidFill>
                <a:schemeClr val="dk2"/>
              </a:solidFill>
            </a:endParaRPr>
          </a:p>
        </p:txBody>
      </p:sp>
      <p:sp>
        <p:nvSpPr>
          <p:cNvPr id="110" name="Google Shape;110;p19">
            <a:hlinkClick r:id="rId3" action="ppaction://hlinksldjump"/>
          </p:cNvPr>
          <p:cNvSpPr/>
          <p:nvPr/>
        </p:nvSpPr>
        <p:spPr>
          <a:xfrm>
            <a:off x="264900" y="9362000"/>
            <a:ext cx="18747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
        <p:nvSpPr>
          <p:cNvPr id="111" name="Google Shape;111;p19"/>
          <p:cNvSpPr txBox="1">
            <a:spLocks noGrp="1"/>
          </p:cNvSpPr>
          <p:nvPr>
            <p:ph type="ctrTitle"/>
          </p:nvPr>
        </p:nvSpPr>
        <p:spPr>
          <a:xfrm>
            <a:off x="264900" y="73250"/>
            <a:ext cx="7242600" cy="55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980" b="1">
                <a:latin typeface="Lexend"/>
                <a:ea typeface="Lexend"/>
                <a:cs typeface="Lexend"/>
                <a:sym typeface="Lexend"/>
              </a:rPr>
              <a:t>Indexed Universal Life</a:t>
            </a:r>
            <a:endParaRPr sz="2980" b="1">
              <a:latin typeface="Lexend"/>
              <a:ea typeface="Lexend"/>
              <a:cs typeface="Lexend"/>
              <a:sym typeface="Lexend"/>
            </a:endParaRPr>
          </a:p>
        </p:txBody>
      </p:sp>
      <p:sp>
        <p:nvSpPr>
          <p:cNvPr id="112" name="Google Shape;112;p19"/>
          <p:cNvSpPr txBox="1"/>
          <p:nvPr/>
        </p:nvSpPr>
        <p:spPr>
          <a:xfrm>
            <a:off x="615300" y="4195350"/>
            <a:ext cx="6541800" cy="3786600"/>
          </a:xfrm>
          <a:prstGeom prst="rect">
            <a:avLst/>
          </a:prstGeom>
          <a:noFill/>
          <a:ln>
            <a:noFill/>
          </a:ln>
        </p:spPr>
        <p:txBody>
          <a:bodyPr spcFirstLastPara="1" wrap="square" lIns="91425" tIns="91425" rIns="91425" bIns="91425" anchor="t" anchorCtr="0">
            <a:spAutoFit/>
          </a:bodyPr>
          <a:lstStyle/>
          <a:p>
            <a:pPr marL="457200" lvl="0" indent="-342900" algn="l" rtl="0">
              <a:lnSpc>
                <a:spcPct val="200000"/>
              </a:lnSpc>
              <a:spcBef>
                <a:spcPts val="0"/>
              </a:spcBef>
              <a:spcAft>
                <a:spcPts val="0"/>
              </a:spcAft>
              <a:buClr>
                <a:schemeClr val="lt1"/>
              </a:buClr>
              <a:buSzPts val="1800"/>
              <a:buAutoNum type="arabicPeriod"/>
            </a:pPr>
            <a:r>
              <a:rPr lang="en" sz="1800" b="1">
                <a:solidFill>
                  <a:schemeClr val="lt1"/>
                </a:solidFill>
              </a:rPr>
              <a:t>401k</a:t>
            </a:r>
            <a:endParaRPr sz="1800" b="1">
              <a:solidFill>
                <a:schemeClr val="lt1"/>
              </a:solidFill>
            </a:endParaRPr>
          </a:p>
          <a:p>
            <a:pPr marL="0" lvl="0" indent="0" algn="l" rtl="0">
              <a:lnSpc>
                <a:spcPct val="200000"/>
              </a:lnSpc>
              <a:spcBef>
                <a:spcPts val="0"/>
              </a:spcBef>
              <a:spcAft>
                <a:spcPts val="0"/>
              </a:spcAft>
              <a:buNone/>
            </a:pPr>
            <a:endParaRPr sz="1800" b="1">
              <a:solidFill>
                <a:schemeClr val="lt1"/>
              </a:solidFill>
            </a:endParaRPr>
          </a:p>
          <a:p>
            <a:pPr marL="457200" lvl="0" indent="-342900" algn="l" rtl="0">
              <a:lnSpc>
                <a:spcPct val="200000"/>
              </a:lnSpc>
              <a:spcBef>
                <a:spcPts val="0"/>
              </a:spcBef>
              <a:spcAft>
                <a:spcPts val="0"/>
              </a:spcAft>
              <a:buClr>
                <a:schemeClr val="lt1"/>
              </a:buClr>
              <a:buSzPts val="1800"/>
              <a:buAutoNum type="arabicPeriod"/>
            </a:pPr>
            <a:r>
              <a:rPr lang="en" sz="1800" b="1">
                <a:solidFill>
                  <a:schemeClr val="lt1"/>
                </a:solidFill>
              </a:rPr>
              <a:t>Can't Lose</a:t>
            </a:r>
            <a:endParaRPr sz="1800" b="1">
              <a:solidFill>
                <a:schemeClr val="lt1"/>
              </a:solidFill>
            </a:endParaRPr>
          </a:p>
          <a:p>
            <a:pPr marL="0" lvl="0" indent="0" algn="l" rtl="0">
              <a:lnSpc>
                <a:spcPct val="200000"/>
              </a:lnSpc>
              <a:spcBef>
                <a:spcPts val="0"/>
              </a:spcBef>
              <a:spcAft>
                <a:spcPts val="0"/>
              </a:spcAft>
              <a:buNone/>
            </a:pPr>
            <a:endParaRPr sz="1800" b="1">
              <a:solidFill>
                <a:schemeClr val="lt1"/>
              </a:solidFill>
            </a:endParaRPr>
          </a:p>
          <a:p>
            <a:pPr marL="457200" lvl="0" indent="-342900" algn="l" rtl="0">
              <a:lnSpc>
                <a:spcPct val="200000"/>
              </a:lnSpc>
              <a:spcBef>
                <a:spcPts val="0"/>
              </a:spcBef>
              <a:spcAft>
                <a:spcPts val="0"/>
              </a:spcAft>
              <a:buClr>
                <a:schemeClr val="lt1"/>
              </a:buClr>
              <a:buSzPts val="1800"/>
              <a:buAutoNum type="arabicPeriod"/>
            </a:pPr>
            <a:r>
              <a:rPr lang="en" sz="1800" b="1">
                <a:solidFill>
                  <a:schemeClr val="lt1"/>
                </a:solidFill>
              </a:rPr>
              <a:t>No Tax</a:t>
            </a:r>
            <a:endParaRPr sz="1800" b="1">
              <a:solidFill>
                <a:schemeClr val="lt1"/>
              </a:solidFill>
            </a:endParaRPr>
          </a:p>
          <a:p>
            <a:pPr marL="0" lvl="0" indent="0" algn="l" rtl="0">
              <a:lnSpc>
                <a:spcPct val="200000"/>
              </a:lnSpc>
              <a:spcBef>
                <a:spcPts val="0"/>
              </a:spcBef>
              <a:spcAft>
                <a:spcPts val="0"/>
              </a:spcAft>
              <a:buNone/>
            </a:pPr>
            <a:endParaRPr sz="1800" b="1">
              <a:solidFill>
                <a:schemeClr val="lt1"/>
              </a:solidFill>
            </a:endParaRPr>
          </a:p>
          <a:p>
            <a:pPr marL="457200" lvl="0" indent="-342900" algn="l" rtl="0">
              <a:lnSpc>
                <a:spcPct val="200000"/>
              </a:lnSpc>
              <a:spcBef>
                <a:spcPts val="0"/>
              </a:spcBef>
              <a:spcAft>
                <a:spcPts val="0"/>
              </a:spcAft>
              <a:buClr>
                <a:schemeClr val="lt1"/>
              </a:buClr>
              <a:buSzPts val="1800"/>
              <a:buAutoNum type="arabicPeriod"/>
            </a:pPr>
            <a:r>
              <a:rPr lang="en" sz="1800" b="1">
                <a:solidFill>
                  <a:schemeClr val="lt1"/>
                </a:solidFill>
              </a:rPr>
              <a:t>BYOB</a:t>
            </a:r>
            <a:endParaRPr sz="1800" b="1">
              <a:solidFill>
                <a:schemeClr val="lt1"/>
              </a:solidFill>
            </a:endParaRPr>
          </a:p>
        </p:txBody>
      </p:sp>
      <p:sp>
        <p:nvSpPr>
          <p:cNvPr id="113" name="Google Shape;113;p19">
            <a:hlinkClick r:id="rId4" action="ppaction://hlinksldjump"/>
          </p:cNvPr>
          <p:cNvSpPr/>
          <p:nvPr/>
        </p:nvSpPr>
        <p:spPr>
          <a:xfrm>
            <a:off x="4806050" y="4444225"/>
            <a:ext cx="2077800" cy="502800"/>
          </a:xfrm>
          <a:prstGeom prst="bevel">
            <a:avLst>
              <a:gd name="adj" fmla="val 125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Lexend"/>
                <a:ea typeface="Lexend"/>
                <a:cs typeface="Lexend"/>
                <a:sym typeface="Lexend"/>
              </a:rPr>
              <a:t>GET INFO</a:t>
            </a:r>
            <a:endParaRPr b="1">
              <a:latin typeface="Lexend"/>
              <a:ea typeface="Lexend"/>
              <a:cs typeface="Lexend"/>
              <a:sym typeface="Lexend"/>
            </a:endParaRPr>
          </a:p>
        </p:txBody>
      </p:sp>
      <p:sp>
        <p:nvSpPr>
          <p:cNvPr id="114" name="Google Shape;114;p19">
            <a:hlinkClick r:id="rId5" action="ppaction://hlinksldjump"/>
          </p:cNvPr>
          <p:cNvSpPr/>
          <p:nvPr/>
        </p:nvSpPr>
        <p:spPr>
          <a:xfrm>
            <a:off x="4806050" y="5543250"/>
            <a:ext cx="2077800" cy="502800"/>
          </a:xfrm>
          <a:prstGeom prst="bevel">
            <a:avLst>
              <a:gd name="adj" fmla="val 125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Lexend"/>
                <a:ea typeface="Lexend"/>
                <a:cs typeface="Lexend"/>
                <a:sym typeface="Lexend"/>
              </a:rPr>
              <a:t>GET INFO</a:t>
            </a:r>
            <a:endParaRPr b="1">
              <a:latin typeface="Lexend"/>
              <a:ea typeface="Lexend"/>
              <a:cs typeface="Lexend"/>
              <a:sym typeface="Lexend"/>
            </a:endParaRPr>
          </a:p>
        </p:txBody>
      </p:sp>
      <p:sp>
        <p:nvSpPr>
          <p:cNvPr id="115" name="Google Shape;115;p19">
            <a:hlinkClick r:id="rId6" action="ppaction://hlinksldjump"/>
          </p:cNvPr>
          <p:cNvSpPr/>
          <p:nvPr/>
        </p:nvSpPr>
        <p:spPr>
          <a:xfrm>
            <a:off x="4806050" y="6609450"/>
            <a:ext cx="2077800" cy="502800"/>
          </a:xfrm>
          <a:prstGeom prst="bevel">
            <a:avLst>
              <a:gd name="adj" fmla="val 125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Lexend"/>
                <a:ea typeface="Lexend"/>
                <a:cs typeface="Lexend"/>
                <a:sym typeface="Lexend"/>
              </a:rPr>
              <a:t>GET INFO</a:t>
            </a:r>
            <a:endParaRPr b="1">
              <a:latin typeface="Lexend"/>
              <a:ea typeface="Lexend"/>
              <a:cs typeface="Lexend"/>
              <a:sym typeface="Lexend"/>
            </a:endParaRPr>
          </a:p>
        </p:txBody>
      </p:sp>
      <p:sp>
        <p:nvSpPr>
          <p:cNvPr id="116" name="Google Shape;116;p19">
            <a:hlinkClick r:id="rId7" action="ppaction://hlinksldjump"/>
          </p:cNvPr>
          <p:cNvSpPr/>
          <p:nvPr/>
        </p:nvSpPr>
        <p:spPr>
          <a:xfrm>
            <a:off x="4806050" y="7675650"/>
            <a:ext cx="2077800" cy="502800"/>
          </a:xfrm>
          <a:prstGeom prst="bevel">
            <a:avLst>
              <a:gd name="adj" fmla="val 125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Lexend"/>
                <a:ea typeface="Lexend"/>
                <a:cs typeface="Lexend"/>
                <a:sym typeface="Lexend"/>
              </a:rPr>
              <a:t>GET INFO</a:t>
            </a:r>
            <a:endParaRPr b="1">
              <a:latin typeface="Lexend"/>
              <a:ea typeface="Lexend"/>
              <a:cs typeface="Lexend"/>
              <a:sym typeface="Lexend"/>
            </a:endParaRPr>
          </a:p>
        </p:txBody>
      </p:sp>
      <p:sp>
        <p:nvSpPr>
          <p:cNvPr id="117" name="Google Shape;117;p19"/>
          <p:cNvSpPr txBox="1"/>
          <p:nvPr/>
        </p:nvSpPr>
        <p:spPr>
          <a:xfrm>
            <a:off x="377200" y="8464972"/>
            <a:ext cx="7067400" cy="5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rPr>
              <a:t>Only go deep into “Get Info” </a:t>
            </a:r>
            <a:r>
              <a:rPr lang="en" b="1">
                <a:solidFill>
                  <a:srgbClr val="FF0000"/>
                </a:solidFill>
              </a:rPr>
              <a:t>IF NEEDED!</a:t>
            </a:r>
            <a:r>
              <a:rPr lang="en" b="1">
                <a:solidFill>
                  <a:schemeClr val="dk2"/>
                </a:solidFill>
              </a:rPr>
              <a:t> Not necessary for most clients. Only those very technical (or not sold on idea yet)</a:t>
            </a:r>
            <a:endParaRPr b="1">
              <a:solidFill>
                <a:schemeClr val="dk2"/>
              </a:solidFill>
            </a:endParaRPr>
          </a:p>
        </p:txBody>
      </p:sp>
      <p:sp>
        <p:nvSpPr>
          <p:cNvPr id="118" name="Google Shape;118;p19">
            <a:hlinkClick r:id="rId8" action="ppaction://hlinksldjump"/>
          </p:cNvPr>
          <p:cNvSpPr/>
          <p:nvPr/>
        </p:nvSpPr>
        <p:spPr>
          <a:xfrm>
            <a:off x="5185200" y="9362000"/>
            <a:ext cx="2234700" cy="555900"/>
          </a:xfrm>
          <a:prstGeom prst="bevel">
            <a:avLst>
              <a:gd name="adj" fmla="val 125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GO TO QUOTE →</a:t>
            </a:r>
            <a:endParaRPr b="1">
              <a:solidFill>
                <a:schemeClr val="dk1"/>
              </a:solidFill>
            </a:endParaRPr>
          </a:p>
        </p:txBody>
      </p:sp>
      <p:cxnSp>
        <p:nvCxnSpPr>
          <p:cNvPr id="119" name="Google Shape;119;p19"/>
          <p:cNvCxnSpPr/>
          <p:nvPr/>
        </p:nvCxnSpPr>
        <p:spPr>
          <a:xfrm>
            <a:off x="1202250" y="2866393"/>
            <a:ext cx="5664300" cy="13200"/>
          </a:xfrm>
          <a:prstGeom prst="straightConnector1">
            <a:avLst/>
          </a:prstGeom>
          <a:noFill/>
          <a:ln w="28575" cap="flat" cmpd="sng">
            <a:solidFill>
              <a:srgbClr val="FF0000"/>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ctrTitle"/>
          </p:nvPr>
        </p:nvSpPr>
        <p:spPr>
          <a:xfrm>
            <a:off x="264900" y="317625"/>
            <a:ext cx="7242600" cy="138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680">
                <a:latin typeface="Lexend Medium"/>
                <a:ea typeface="Lexend Medium"/>
                <a:cs typeface="Lexend Medium"/>
                <a:sym typeface="Lexend Medium"/>
              </a:rPr>
              <a:t>ITS KINDA LIKE A </a:t>
            </a:r>
            <a:r>
              <a:rPr lang="en" sz="3680" b="1">
                <a:solidFill>
                  <a:srgbClr val="9900FF"/>
                </a:solidFill>
                <a:latin typeface="Lexend"/>
                <a:ea typeface="Lexend"/>
                <a:cs typeface="Lexend"/>
                <a:sym typeface="Lexend"/>
              </a:rPr>
              <a:t>401K…</a:t>
            </a:r>
            <a:endParaRPr sz="3680" b="1">
              <a:solidFill>
                <a:srgbClr val="9900FF"/>
              </a:solidFill>
              <a:latin typeface="Lexend"/>
              <a:ea typeface="Lexend"/>
              <a:cs typeface="Lexend"/>
              <a:sym typeface="Lexend"/>
            </a:endParaRPr>
          </a:p>
          <a:p>
            <a:pPr marL="0" lvl="0" indent="0" algn="ctr" rtl="0">
              <a:spcBef>
                <a:spcPts val="0"/>
              </a:spcBef>
              <a:spcAft>
                <a:spcPts val="0"/>
              </a:spcAft>
              <a:buSzPts val="990"/>
              <a:buNone/>
            </a:pPr>
            <a:endParaRPr sz="1480">
              <a:latin typeface="Lexend Medium"/>
              <a:ea typeface="Lexend Medium"/>
              <a:cs typeface="Lexend Medium"/>
              <a:sym typeface="Lexend Medium"/>
            </a:endParaRPr>
          </a:p>
          <a:p>
            <a:pPr marL="0" lvl="0" indent="0" algn="ctr" rtl="0">
              <a:spcBef>
                <a:spcPts val="0"/>
              </a:spcBef>
              <a:spcAft>
                <a:spcPts val="0"/>
              </a:spcAft>
              <a:buSzPts val="990"/>
              <a:buNone/>
            </a:pPr>
            <a:r>
              <a:rPr lang="en" sz="1480" b="1">
                <a:latin typeface="Lexend"/>
                <a:ea typeface="Lexend"/>
                <a:cs typeface="Lexend"/>
                <a:sym typeface="Lexend"/>
              </a:rPr>
              <a:t>OR ANY RETIREMENT ACCOUNT FOR THAT MATTER</a:t>
            </a:r>
            <a:endParaRPr sz="1480" b="1">
              <a:latin typeface="Lexend"/>
              <a:ea typeface="Lexend"/>
              <a:cs typeface="Lexend"/>
              <a:sym typeface="Lexend"/>
            </a:endParaRPr>
          </a:p>
        </p:txBody>
      </p:sp>
      <p:sp>
        <p:nvSpPr>
          <p:cNvPr id="125" name="Google Shape;125;p20">
            <a:hlinkClick r:id="rId3" action="ppaction://hlinksldjump"/>
          </p:cNvPr>
          <p:cNvSpPr/>
          <p:nvPr/>
        </p:nvSpPr>
        <p:spPr>
          <a:xfrm>
            <a:off x="264900" y="9267525"/>
            <a:ext cx="18747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
        <p:nvSpPr>
          <p:cNvPr id="126" name="Google Shape;126;p20"/>
          <p:cNvSpPr txBox="1"/>
          <p:nvPr/>
        </p:nvSpPr>
        <p:spPr>
          <a:xfrm>
            <a:off x="615300" y="1707525"/>
            <a:ext cx="6541800" cy="69882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dk2"/>
              </a:buClr>
              <a:buSzPts val="1700"/>
              <a:buAutoNum type="arabicPeriod"/>
            </a:pPr>
            <a:r>
              <a:rPr lang="en" sz="1700">
                <a:solidFill>
                  <a:schemeClr val="dk2"/>
                </a:solidFill>
              </a:rPr>
              <a:t>The idea is that much like a 401k, you make those small monthly contributions, that add up to that BIG LUMP SUM overtime [right?]</a:t>
            </a: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The secret to that idea is COMPOUNDING INTEREST. That's the first core feature to the IUL. Where you make 6%-8% annually, year on year. </a:t>
            </a: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It's kind of like, You ever hear that wealth riddle? Its an old one, but it's where they ask “would you rather have A million dollars in a briefcase, or would you rather have the “magic penny” that doubles every day?</a:t>
            </a: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You ever hear that wealth riddle?</a:t>
            </a: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Right. Well the idea is most people pick the million dollars.</a:t>
            </a:r>
            <a:endParaRPr sz="1700">
              <a:solidFill>
                <a:schemeClr val="dk2"/>
              </a:solidFill>
            </a:endParaRPr>
          </a:p>
          <a:p>
            <a:pPr marL="457200" lvl="0" indent="0" algn="l" rtl="0">
              <a:spcBef>
                <a:spcPts val="0"/>
              </a:spcBef>
              <a:spcAft>
                <a:spcPts val="0"/>
              </a:spcAft>
              <a:buNone/>
            </a:pP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But pretend your friend convinced you to pick the “magic penny” that doubles every day.</a:t>
            </a: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Well day 1 you feel silly. Bc the other guys got A million $</a:t>
            </a: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Day 2 you feel even more silly sitting with 2 pennies</a:t>
            </a: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Day 3 you have 4.</a:t>
            </a: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It's not until day 28, if you take it on a calculator, where you have over a million $...</a:t>
            </a: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Day 29 4 million and so on…</a:t>
            </a: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THAT'S the power of compounding interest.</a:t>
            </a: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It's those small monthly contributions that ADD UP to that big lump sum over time.</a:t>
            </a: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Does that make sense? ANY questions on that first core concept of the IUL?</a:t>
            </a:r>
            <a:endParaRPr sz="1700">
              <a:solidFill>
                <a:schemeClr val="dk2"/>
              </a:solidFill>
            </a:endParaRPr>
          </a:p>
        </p:txBody>
      </p:sp>
      <p:sp>
        <p:nvSpPr>
          <p:cNvPr id="127" name="Google Shape;127;p20"/>
          <p:cNvSpPr txBox="1"/>
          <p:nvPr/>
        </p:nvSpPr>
        <p:spPr>
          <a:xfrm>
            <a:off x="1512000" y="204550"/>
            <a:ext cx="474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rPr>
              <a:t>The first concept of the IUL is…</a:t>
            </a:r>
            <a:endParaRPr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ctrTitle"/>
          </p:nvPr>
        </p:nvSpPr>
        <p:spPr>
          <a:xfrm>
            <a:off x="264900" y="939525"/>
            <a:ext cx="7242600" cy="103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80">
                <a:latin typeface="Lexend"/>
                <a:ea typeface="Lexend"/>
                <a:cs typeface="Lexend"/>
                <a:sym typeface="Lexend"/>
              </a:rPr>
              <a:t>The Second Core Concept of the IUL is the idea that</a:t>
            </a:r>
            <a:r>
              <a:rPr lang="en" sz="2880" b="1">
                <a:latin typeface="Lexend"/>
                <a:ea typeface="Lexend"/>
                <a:cs typeface="Lexend"/>
                <a:sym typeface="Lexend"/>
              </a:rPr>
              <a:t> </a:t>
            </a:r>
            <a:r>
              <a:rPr lang="en" sz="2880" b="1">
                <a:solidFill>
                  <a:srgbClr val="9900FF"/>
                </a:solidFill>
                <a:latin typeface="Lexend"/>
                <a:ea typeface="Lexend"/>
                <a:cs typeface="Lexend"/>
                <a:sym typeface="Lexend"/>
              </a:rPr>
              <a:t>you CAN'T lose.</a:t>
            </a:r>
            <a:endParaRPr sz="1480" b="1">
              <a:solidFill>
                <a:srgbClr val="9900FF"/>
              </a:solidFill>
              <a:latin typeface="Lexend"/>
              <a:ea typeface="Lexend"/>
              <a:cs typeface="Lexend"/>
              <a:sym typeface="Lexend"/>
            </a:endParaRPr>
          </a:p>
        </p:txBody>
      </p:sp>
      <p:sp>
        <p:nvSpPr>
          <p:cNvPr id="133" name="Google Shape;133;p21"/>
          <p:cNvSpPr txBox="1"/>
          <p:nvPr/>
        </p:nvSpPr>
        <p:spPr>
          <a:xfrm>
            <a:off x="615300" y="2038300"/>
            <a:ext cx="6541800" cy="51717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AutoNum type="arabicPeriod"/>
            </a:pPr>
            <a:r>
              <a:rPr lang="en" sz="1800">
                <a:solidFill>
                  <a:schemeClr val="dk2"/>
                </a:solidFill>
              </a:rPr>
              <a:t>Did you do a little research or look into that idea</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Where when the market goes UP, you win!</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But when the Market goes down, you can't lose?...</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Right. The idea is that your money's not actually IN the market.</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It's just LINKED to the index (S&amp;P 500)</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More specifically its point to point crediting. So if the market goes UP 6-8% for the year. Your account is credited that 6-8%</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But if the market went down 10%, your money was never in the market, therefore you don't lose!</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In other words, you have all the upside gain</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With NONE of the downside risk.</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Because the WORST you could do for the year is a gain of 0%.</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n" sz="1800">
                <a:solidFill>
                  <a:schemeClr val="dk2"/>
                </a:solidFill>
              </a:rPr>
              <a:t>Does that make sense?</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800">
                <a:solidFill>
                  <a:schemeClr val="dk2"/>
                </a:solidFill>
              </a:rPr>
              <a:t>(If needed, covid 19 market crash story. 401k vs IUL)</a:t>
            </a:r>
            <a:endParaRPr sz="1800">
              <a:solidFill>
                <a:schemeClr val="dk2"/>
              </a:solidFill>
            </a:endParaRPr>
          </a:p>
        </p:txBody>
      </p:sp>
      <p:sp>
        <p:nvSpPr>
          <p:cNvPr id="134" name="Google Shape;134;p21">
            <a:hlinkClick r:id="rId3" action="ppaction://hlinksldjump"/>
          </p:cNvPr>
          <p:cNvSpPr/>
          <p:nvPr/>
        </p:nvSpPr>
        <p:spPr>
          <a:xfrm>
            <a:off x="264900" y="9241050"/>
            <a:ext cx="1874700" cy="555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SemiBold"/>
                <a:ea typeface="Lexend SemiBold"/>
                <a:cs typeface="Lexend SemiBold"/>
                <a:sym typeface="Lexend SemiBold"/>
              </a:rPr>
              <a:t>Back Button</a:t>
            </a:r>
            <a:endParaRPr sz="1700">
              <a:latin typeface="Lexend SemiBold"/>
              <a:ea typeface="Lexend SemiBold"/>
              <a:cs typeface="Lexend SemiBold"/>
              <a:sym typeface="Lexend SemiBold"/>
            </a:endParaRPr>
          </a:p>
        </p:txBody>
      </p:sp>
      <p:sp>
        <p:nvSpPr>
          <p:cNvPr id="135" name="Google Shape;135;p21"/>
          <p:cNvSpPr txBox="1">
            <a:spLocks noGrp="1"/>
          </p:cNvSpPr>
          <p:nvPr>
            <p:ph type="ctrTitle"/>
          </p:nvPr>
        </p:nvSpPr>
        <p:spPr>
          <a:xfrm>
            <a:off x="264900" y="231825"/>
            <a:ext cx="7242600" cy="70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79">
                <a:latin typeface="Lexend"/>
                <a:ea typeface="Lexend"/>
                <a:cs typeface="Lexend"/>
                <a:sym typeface="Lexend"/>
              </a:rPr>
              <a:t>If you understand that, these next 3 concepts is really what SEPARATES the IUL from any other account like it.</a:t>
            </a:r>
            <a:endParaRPr sz="280" b="1">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4920</Words>
  <Application>Microsoft Office PowerPoint</Application>
  <PresentationFormat>Custom</PresentationFormat>
  <Paragraphs>389</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Lexend SemiBold</vt:lpstr>
      <vt:lpstr>Arial</vt:lpstr>
      <vt:lpstr>Lexend Medium</vt:lpstr>
      <vt:lpstr>Lexend</vt:lpstr>
      <vt:lpstr>Lexend Black</vt:lpstr>
      <vt:lpstr>Lexend ExtraBold</vt:lpstr>
      <vt:lpstr>Simple Light</vt:lpstr>
      <vt:lpstr>PowerPoint Presentation</vt:lpstr>
      <vt:lpstr>PowerPoint Presentation</vt:lpstr>
      <vt:lpstr>PowerPoint Presentation</vt:lpstr>
      <vt:lpstr>PowerPoint Presentation</vt:lpstr>
      <vt:lpstr>PowerPoint Presentation</vt:lpstr>
      <vt:lpstr>PowerPoint Presentation</vt:lpstr>
      <vt:lpstr>Indexed Universal Life</vt:lpstr>
      <vt:lpstr>ITS KINDA LIKE A 401K…  OR ANY RETIREMENT ACCOUNT FOR THAT MATTER</vt:lpstr>
      <vt:lpstr>The Second Core Concept of the IUL is the idea that you CAN'T lose.</vt:lpstr>
      <vt:lpstr>The 3rd idea of the IUL Is what we get ALOT of call ins for..</vt:lpstr>
      <vt:lpstr>The final idea of the IUL is the Be Your Own Bank concept. </vt:lpstr>
      <vt:lpstr>BYOB Extension, repayment features/options</vt:lpstr>
      <vt:lpstr>IUL QUOTE TOOL</vt:lpstr>
      <vt:lpstr>Framing before ETHOS</vt:lpstr>
      <vt:lpstr>IUL Quote Script</vt:lpstr>
      <vt:lpstr>IUL: Why it's OKAY for small Mo PMT or Bad Illustration</vt:lpstr>
      <vt:lpstr>Amortization Framing Script</vt:lpstr>
      <vt:lpstr>This First Link is a Screen Share Link</vt:lpstr>
      <vt:lpstr>Mtg Protection</vt:lpstr>
      <vt:lpstr>Final Expense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Pineda</cp:lastModifiedBy>
  <cp:revision>2</cp:revision>
  <dcterms:modified xsi:type="dcterms:W3CDTF">2024-04-18T23:46:35Z</dcterms:modified>
</cp:coreProperties>
</file>